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29"/>
  </p:notesMasterIdLst>
  <p:sldIdLst>
    <p:sldId id="256" r:id="rId3"/>
    <p:sldId id="257" r:id="rId4"/>
    <p:sldId id="258" r:id="rId5"/>
    <p:sldId id="259" r:id="rId6"/>
    <p:sldId id="288" r:id="rId7"/>
    <p:sldId id="285" r:id="rId8"/>
    <p:sldId id="261" r:id="rId9"/>
    <p:sldId id="263" r:id="rId10"/>
    <p:sldId id="264" r:id="rId11"/>
    <p:sldId id="265" r:id="rId12"/>
    <p:sldId id="266" r:id="rId13"/>
    <p:sldId id="267" r:id="rId14"/>
    <p:sldId id="268" r:id="rId15"/>
    <p:sldId id="269" r:id="rId16"/>
    <p:sldId id="270" r:id="rId17"/>
    <p:sldId id="286" r:id="rId18"/>
    <p:sldId id="271" r:id="rId19"/>
    <p:sldId id="289" r:id="rId20"/>
    <p:sldId id="287" r:id="rId21"/>
    <p:sldId id="274" r:id="rId22"/>
    <p:sldId id="275" r:id="rId23"/>
    <p:sldId id="276" r:id="rId24"/>
    <p:sldId id="290" r:id="rId25"/>
    <p:sldId id="278" r:id="rId26"/>
    <p:sldId id="279" r:id="rId27"/>
    <p:sldId id="280" r:id="rId28"/>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6" autoAdjust="0"/>
  </p:normalViewPr>
  <p:slideViewPr>
    <p:cSldViewPr>
      <p:cViewPr varScale="1">
        <p:scale>
          <a:sx n="89" d="100"/>
          <a:sy n="89" d="100"/>
        </p:scale>
        <p:origin x="-774" y="-114"/>
      </p:cViewPr>
      <p:guideLst>
        <p:guide orient="horz" pos="2381"/>
        <p:guide pos="317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9B191A9E-0333-4B81-A0C3-32C91C68A30B}" type="datetimeFigureOut">
              <a:rPr lang="en-US" smtClean="0"/>
              <a:t>11/20/2017</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37673C40-C7C3-4B94-BCCE-D44810198B5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673C40-C7C3-4B94-BCCE-D44810198B5B}"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26"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0"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1"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34"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35" name="Picture 34"/>
          <p:cNvPicPr/>
          <p:nvPr/>
        </p:nvPicPr>
        <p:blipFill>
          <a:blip r:embed="rId2" cstate="print"/>
          <a:stretch>
            <a:fillRect/>
          </a:stretch>
        </p:blipFill>
        <p:spPr>
          <a:xfrm>
            <a:off x="2292480" y="1768680"/>
            <a:ext cx="5494680" cy="4384080"/>
          </a:xfrm>
          <a:prstGeom prst="rect">
            <a:avLst/>
          </a:prstGeom>
          <a:ln>
            <a:noFill/>
          </a:ln>
        </p:spPr>
      </p:pic>
      <p:pic>
        <p:nvPicPr>
          <p:cNvPr id="36" name="Picture 35"/>
          <p:cNvPicPr/>
          <p:nvPr/>
        </p:nvPicPr>
        <p:blipFill>
          <a:blip r:embed="rId2" cstate="print"/>
          <a:stretch>
            <a:fillRect/>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79" name="PlaceHolder 2"/>
          <p:cNvSpPr>
            <a:spLocks noGrp="1"/>
          </p:cNvSpPr>
          <p:nvPr>
            <p:ph type="subTitle"/>
          </p:nvPr>
        </p:nvSpPr>
        <p:spPr>
          <a:xfrm>
            <a:off x="504000" y="1768680"/>
            <a:ext cx="9072000" cy="438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81"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83"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4"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301320"/>
            <a:ext cx="9072000" cy="58507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89"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90"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504000" y="1768680"/>
            <a:ext cx="9072000" cy="438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9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4"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9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8"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00"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101"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0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0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05"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06"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08"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09"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10" name="Picture 109"/>
          <p:cNvPicPr/>
          <p:nvPr/>
        </p:nvPicPr>
        <p:blipFill>
          <a:blip r:embed="rId2" cstate="print"/>
          <a:stretch>
            <a:fillRect/>
          </a:stretch>
        </p:blipFill>
        <p:spPr>
          <a:xfrm>
            <a:off x="2292480" y="1768680"/>
            <a:ext cx="5494680" cy="4384080"/>
          </a:xfrm>
          <a:prstGeom prst="rect">
            <a:avLst/>
          </a:prstGeom>
          <a:ln>
            <a:noFill/>
          </a:ln>
        </p:spPr>
      </p:pic>
      <p:pic>
        <p:nvPicPr>
          <p:cNvPr id="111" name="Picture 110"/>
          <p:cNvPicPr/>
          <p:nvPr/>
        </p:nvPicPr>
        <p:blipFill>
          <a:blip r:embed="rId2" cstate="print"/>
          <a:stretch>
            <a:fillRect/>
          </a:stretch>
        </p:blipFill>
        <p:spPr>
          <a:xfrm>
            <a:off x="2292480" y="1768680"/>
            <a:ext cx="5494680" cy="43840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6"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8"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9"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7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4"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5"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9"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2"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3"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294967295"/>
          <p:cNvPicPr/>
          <p:nvPr/>
        </p:nvPicPr>
        <p:blipFill>
          <a:blip r:embed="rId14" cstate="print"/>
          <a:stretch>
            <a:fillRect/>
          </a:stretch>
        </p:blipFill>
        <p:spPr>
          <a:xfrm>
            <a:off x="0" y="0"/>
            <a:ext cx="10080360" cy="7559280"/>
          </a:xfrm>
          <a:prstGeom prst="rect">
            <a:avLst/>
          </a:prstGeom>
          <a:ln>
            <a:noFill/>
          </a:ln>
        </p:spPr>
      </p:pic>
      <p:sp>
        <p:nvSpPr>
          <p:cNvPr id="4" name="PlaceHolder 1"/>
          <p:cNvSpPr>
            <a:spLocks noGrp="1"/>
          </p:cNvSpPr>
          <p:nvPr>
            <p:ph type="title"/>
          </p:nvPr>
        </p:nvSpPr>
        <p:spPr>
          <a:xfrm>
            <a:off x="2376000" y="287640"/>
            <a:ext cx="5328000" cy="960120"/>
          </a:xfrm>
          <a:prstGeom prst="rect">
            <a:avLst/>
          </a:prstGeom>
        </p:spPr>
        <p:txBody>
          <a:bodyPr lIns="0" tIns="0" rIns="0" bIns="0" anchor="ctr"/>
          <a:lstStyle/>
          <a:p>
            <a:r>
              <a:rPr lang="en-US">
                <a:latin typeface="Arial"/>
              </a:rPr>
              <a:t>Click to edit the title text format</a:t>
            </a:r>
            <a:endParaRPr/>
          </a:p>
        </p:txBody>
      </p:sp>
      <p:sp>
        <p:nvSpPr>
          <p:cNvPr id="2" name="PlaceHolder 2"/>
          <p:cNvSpPr>
            <a:spLocks noGrp="1"/>
          </p:cNvSpPr>
          <p:nvPr>
            <p:ph type="body"/>
          </p:nvPr>
        </p:nvSpPr>
        <p:spPr>
          <a:xfrm>
            <a:off x="504000" y="1823760"/>
            <a:ext cx="9072360" cy="584568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p:nvPr/>
        </p:nvPicPr>
        <p:blipFill>
          <a:blip r:embed="rId14" cstate="print"/>
          <a:stretch>
            <a:fillRect/>
          </a:stretch>
        </p:blipFill>
        <p:spPr>
          <a:xfrm>
            <a:off x="0" y="0"/>
            <a:ext cx="10080360" cy="7559280"/>
          </a:xfrm>
          <a:prstGeom prst="rect">
            <a:avLst/>
          </a:prstGeom>
          <a:ln>
            <a:noFill/>
          </a:ln>
        </p:spPr>
      </p:pic>
      <p:sp>
        <p:nvSpPr>
          <p:cNvPr id="75" name="PlaceHolder 1"/>
          <p:cNvSpPr>
            <a:spLocks noGrp="1"/>
          </p:cNvSpPr>
          <p:nvPr>
            <p:ph type="title"/>
          </p:nvPr>
        </p:nvSpPr>
        <p:spPr>
          <a:xfrm>
            <a:off x="2376000" y="287640"/>
            <a:ext cx="5328000" cy="960120"/>
          </a:xfrm>
          <a:prstGeom prst="rect">
            <a:avLst/>
          </a:prstGeom>
        </p:spPr>
        <p:txBody>
          <a:bodyPr lIns="0" tIns="0" rIns="0" bIns="0" anchor="ctr"/>
          <a:lstStyle/>
          <a:p>
            <a:r>
              <a:rPr lang="en-US">
                <a:latin typeface="Arial"/>
              </a:rPr>
              <a:t>Click to edit the title text format</a:t>
            </a:r>
            <a:endParaRPr/>
          </a:p>
        </p:txBody>
      </p:sp>
      <p:sp>
        <p:nvSpPr>
          <p:cNvPr id="76" name="PlaceHolder 2"/>
          <p:cNvSpPr>
            <a:spLocks noGrp="1"/>
          </p:cNvSpPr>
          <p:nvPr>
            <p:ph type="body"/>
          </p:nvPr>
        </p:nvSpPr>
        <p:spPr>
          <a:xfrm>
            <a:off x="504000" y="1823760"/>
            <a:ext cx="4426920" cy="584568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77" name="PlaceHolder 3"/>
          <p:cNvSpPr>
            <a:spLocks noGrp="1"/>
          </p:cNvSpPr>
          <p:nvPr>
            <p:ph type="body"/>
          </p:nvPr>
        </p:nvSpPr>
        <p:spPr>
          <a:xfrm>
            <a:off x="5153040" y="1823760"/>
            <a:ext cx="4426920" cy="584568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38120" y="1554480"/>
            <a:ext cx="9070560" cy="1434960"/>
          </a:xfrm>
          <a:prstGeom prst="rect">
            <a:avLst/>
          </a:prstGeom>
          <a:noFill/>
          <a:ln>
            <a:noFill/>
          </a:ln>
        </p:spPr>
      </p:sp>
      <p:sp>
        <p:nvSpPr>
          <p:cNvPr id="113" name="CustomShape 2"/>
          <p:cNvSpPr/>
          <p:nvPr/>
        </p:nvSpPr>
        <p:spPr>
          <a:xfrm>
            <a:off x="504000" y="301320"/>
            <a:ext cx="9070560" cy="5850720"/>
          </a:xfrm>
          <a:prstGeom prst="rect">
            <a:avLst/>
          </a:prstGeom>
          <a:noFill/>
          <a:ln>
            <a:noFill/>
          </a:ln>
        </p:spPr>
        <p:txBody>
          <a:bodyPr lIns="0" tIns="0" rIns="0" bIns="0" anchor="ctr"/>
          <a:lstStyle/>
          <a:p>
            <a:pPr algn="ctr">
              <a:lnSpc>
                <a:spcPct val="100000"/>
              </a:lnSpc>
            </a:pPr>
            <a:r>
              <a:rPr lang="en-US" sz="3200">
                <a:solidFill>
                  <a:srgbClr val="FFFFFF"/>
                </a:solidFill>
                <a:latin typeface="Arial"/>
              </a:rPr>
              <a:t> </a:t>
            </a:r>
            <a:endParaRPr/>
          </a:p>
        </p:txBody>
      </p:sp>
      <p:sp>
        <p:nvSpPr>
          <p:cNvPr id="114" name="CustomShape 3"/>
          <p:cNvSpPr/>
          <p:nvPr/>
        </p:nvSpPr>
        <p:spPr>
          <a:xfrm>
            <a:off x="595800" y="251446"/>
            <a:ext cx="8887680" cy="936103"/>
          </a:xfrm>
          <a:prstGeom prst="rect">
            <a:avLst/>
          </a:prstGeom>
          <a:noFill/>
          <a:ln>
            <a:noFill/>
          </a:ln>
        </p:spPr>
        <p:txBody>
          <a:bodyPr lIns="100800" tIns="50400" rIns="100800" bIns="50400" anchor="b"/>
          <a:lstStyle/>
          <a:p>
            <a:pPr algn="ctr">
              <a:lnSpc>
                <a:spcPct val="100000"/>
              </a:lnSpc>
            </a:pPr>
            <a:r>
              <a:rPr lang="en-US" sz="4900" dirty="0">
                <a:solidFill>
                  <a:srgbClr val="7487AA"/>
                </a:solidFill>
                <a:latin typeface="comic"/>
              </a:rPr>
              <a:t>Weathering/erosion </a:t>
            </a:r>
            <a:endParaRPr dirty="0"/>
          </a:p>
        </p:txBody>
      </p:sp>
      <p:sp>
        <p:nvSpPr>
          <p:cNvPr id="115" name="CustomShape 4"/>
          <p:cNvSpPr/>
          <p:nvPr/>
        </p:nvSpPr>
        <p:spPr>
          <a:xfrm>
            <a:off x="595800" y="1547590"/>
            <a:ext cx="8887680" cy="432048"/>
          </a:xfrm>
          <a:prstGeom prst="rect">
            <a:avLst/>
          </a:prstGeom>
          <a:noFill/>
          <a:ln>
            <a:noFill/>
          </a:ln>
        </p:spPr>
        <p:txBody>
          <a:bodyPr lIns="100800" tIns="50400" rIns="100800" bIns="50400"/>
          <a:lstStyle/>
          <a:p>
            <a:pPr algn="ctr">
              <a:lnSpc>
                <a:spcPct val="100000"/>
              </a:lnSpc>
            </a:pPr>
            <a:r>
              <a:rPr lang="en-US" sz="2800" dirty="0">
                <a:solidFill>
                  <a:srgbClr val="FFFFFF"/>
                </a:solidFill>
                <a:latin typeface="comic"/>
              </a:rPr>
              <a:t>By: Mia Delos Reyes and Katrina </a:t>
            </a:r>
            <a:r>
              <a:rPr lang="en-US" sz="2800" dirty="0" err="1">
                <a:solidFill>
                  <a:srgbClr val="FFFFFF"/>
                </a:solidFill>
                <a:latin typeface="comic"/>
              </a:rPr>
              <a:t>Dumlao</a:t>
            </a:r>
            <a:endParaRPr dirty="0"/>
          </a:p>
        </p:txBody>
      </p:sp>
      <p:pic>
        <p:nvPicPr>
          <p:cNvPr id="116" name="Picture 115"/>
          <p:cNvPicPr/>
          <p:nvPr/>
        </p:nvPicPr>
        <p:blipFill>
          <a:blip r:embed="rId3" cstate="print"/>
          <a:stretch>
            <a:fillRect/>
          </a:stretch>
        </p:blipFill>
        <p:spPr>
          <a:xfrm>
            <a:off x="1799952" y="2339677"/>
            <a:ext cx="6624736" cy="4176464"/>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2304008" y="323452"/>
            <a:ext cx="5400600" cy="864097"/>
          </a:xfrm>
          <a:prstGeom prst="rect">
            <a:avLst/>
          </a:prstGeom>
          <a:noFill/>
          <a:ln>
            <a:noFill/>
          </a:ln>
        </p:spPr>
        <p:txBody>
          <a:bodyPr lIns="100800" tIns="50400" rIns="100800" bIns="50400" anchor="ctr"/>
          <a:lstStyle/>
          <a:p>
            <a:pPr algn="ctr">
              <a:lnSpc>
                <a:spcPct val="100000"/>
              </a:lnSpc>
            </a:pPr>
            <a:r>
              <a:rPr lang="en-US" sz="4600" dirty="0" smtClean="0">
                <a:solidFill>
                  <a:schemeClr val="bg1"/>
                </a:solidFill>
                <a:latin typeface="comic"/>
              </a:rPr>
              <a:t>Pollutants</a:t>
            </a:r>
            <a:endParaRPr dirty="0">
              <a:solidFill>
                <a:schemeClr val="bg1"/>
              </a:solidFill>
            </a:endParaRPr>
          </a:p>
        </p:txBody>
      </p:sp>
      <p:sp>
        <p:nvSpPr>
          <p:cNvPr id="142"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buSzPct val="80000"/>
            </a:pPr>
            <a:r>
              <a:rPr lang="en-US" sz="2900" dirty="0" smtClean="0">
                <a:solidFill>
                  <a:srgbClr val="FFFFFF"/>
                </a:solidFill>
                <a:latin typeface="Arial" pitchFamily="34" charset="0"/>
                <a:cs typeface="Arial" pitchFamily="34" charset="0"/>
              </a:rPr>
              <a:t>Pollutants can make </a:t>
            </a:r>
            <a:r>
              <a:rPr lang="en-US" sz="2900" dirty="0">
                <a:solidFill>
                  <a:srgbClr val="FFFFFF"/>
                </a:solidFill>
                <a:latin typeface="Arial" pitchFamily="34" charset="0"/>
                <a:cs typeface="Arial" pitchFamily="34" charset="0"/>
              </a:rPr>
              <a:t>the air </a:t>
            </a:r>
            <a:r>
              <a:rPr lang="en-US" sz="2900" dirty="0" smtClean="0">
                <a:solidFill>
                  <a:srgbClr val="FFFFFF"/>
                </a:solidFill>
                <a:latin typeface="Arial" pitchFamily="34" charset="0"/>
                <a:cs typeface="Arial" pitchFamily="34" charset="0"/>
              </a:rPr>
              <a:t>create acid precipitation that can disintegrate more stuff than rain.</a:t>
            </a:r>
            <a:endParaRPr dirty="0">
              <a:latin typeface="Arial" pitchFamily="34" charset="0"/>
              <a:cs typeface="Arial" pitchFamily="34" charset="0"/>
            </a:endParaRPr>
          </a:p>
          <a:p>
            <a:pPr>
              <a:lnSpc>
                <a:spcPct val="100000"/>
              </a:lnSpc>
            </a:pPr>
            <a:endParaRPr dirty="0"/>
          </a:p>
        </p:txBody>
      </p:sp>
      <p:sp>
        <p:nvSpPr>
          <p:cNvPr id="143" name="CustomShape 3"/>
          <p:cNvSpPr/>
          <p:nvPr/>
        </p:nvSpPr>
        <p:spPr>
          <a:xfrm>
            <a:off x="5124240" y="1898640"/>
            <a:ext cx="4451040" cy="4987800"/>
          </a:xfrm>
          <a:prstGeom prst="rect">
            <a:avLst/>
          </a:prstGeom>
          <a:noFill/>
          <a:ln>
            <a:noFill/>
          </a:ln>
        </p:spPr>
      </p:sp>
      <p:pic>
        <p:nvPicPr>
          <p:cNvPr id="5" name="Picture 4" descr="pollutants.jpg"/>
          <p:cNvPicPr>
            <a:picLocks noChangeAspect="1"/>
          </p:cNvPicPr>
          <p:nvPr/>
        </p:nvPicPr>
        <p:blipFill>
          <a:blip r:embed="rId2" cstate="print"/>
          <a:stretch>
            <a:fillRect/>
          </a:stretch>
        </p:blipFill>
        <p:spPr>
          <a:xfrm>
            <a:off x="4824289" y="1907629"/>
            <a:ext cx="4896544" cy="352839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504000" y="294840"/>
            <a:ext cx="9071640" cy="1180741"/>
          </a:xfrm>
          <a:prstGeom prst="rect">
            <a:avLst/>
          </a:prstGeom>
          <a:noFill/>
          <a:ln>
            <a:noFill/>
          </a:ln>
        </p:spPr>
        <p:txBody>
          <a:bodyPr lIns="100800" tIns="50400" rIns="100800" bIns="50400" anchor="ctr"/>
          <a:lstStyle/>
          <a:p>
            <a:pPr algn="ctr">
              <a:lnSpc>
                <a:spcPct val="100000"/>
              </a:lnSpc>
            </a:pPr>
            <a:r>
              <a:rPr lang="en-US" sz="4600" dirty="0" smtClean="0">
                <a:solidFill>
                  <a:schemeClr val="bg1"/>
                </a:solidFill>
                <a:latin typeface="comic"/>
              </a:rPr>
              <a:t>Air</a:t>
            </a:r>
            <a:endParaRPr dirty="0">
              <a:solidFill>
                <a:schemeClr val="bg1"/>
              </a:solidFill>
            </a:endParaRPr>
          </a:p>
        </p:txBody>
      </p:sp>
      <p:sp>
        <p:nvSpPr>
          <p:cNvPr id="145"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buSzPct val="80000"/>
            </a:pPr>
            <a:r>
              <a:rPr lang="en-US" sz="2900" dirty="0" smtClean="0">
                <a:solidFill>
                  <a:srgbClr val="FFFFFF"/>
                </a:solidFill>
                <a:latin typeface="Arial" pitchFamily="34" charset="0"/>
                <a:cs typeface="Arial" pitchFamily="34" charset="0"/>
              </a:rPr>
              <a:t>The oxygen in air can weaken any iron in substances in rocks.</a:t>
            </a:r>
            <a:endParaRPr dirty="0">
              <a:latin typeface="Arial" pitchFamily="34" charset="0"/>
              <a:cs typeface="Arial" pitchFamily="34" charset="0"/>
            </a:endParaRPr>
          </a:p>
          <a:p>
            <a:pPr>
              <a:lnSpc>
                <a:spcPct val="100000"/>
              </a:lnSpc>
              <a:buSzPct val="80000"/>
            </a:pPr>
            <a:endParaRPr dirty="0"/>
          </a:p>
          <a:p>
            <a:pPr>
              <a:lnSpc>
                <a:spcPct val="100000"/>
              </a:lnSpc>
            </a:pPr>
            <a:endParaRPr dirty="0"/>
          </a:p>
        </p:txBody>
      </p:sp>
      <p:sp>
        <p:nvSpPr>
          <p:cNvPr id="146" name="CustomShape 3"/>
          <p:cNvSpPr/>
          <p:nvPr/>
        </p:nvSpPr>
        <p:spPr>
          <a:xfrm>
            <a:off x="5124240" y="1898640"/>
            <a:ext cx="4451040" cy="4987800"/>
          </a:xfrm>
          <a:prstGeom prst="rect">
            <a:avLst/>
          </a:prstGeom>
          <a:noFill/>
          <a:ln>
            <a:noFill/>
          </a:ln>
        </p:spPr>
      </p:sp>
      <p:pic>
        <p:nvPicPr>
          <p:cNvPr id="5" name="Picture 4" descr="507333249.jpg"/>
          <p:cNvPicPr>
            <a:picLocks noChangeAspect="1"/>
          </p:cNvPicPr>
          <p:nvPr/>
        </p:nvPicPr>
        <p:blipFill>
          <a:blip r:embed="rId2" cstate="print"/>
          <a:stretch>
            <a:fillRect/>
          </a:stretch>
        </p:blipFill>
        <p:spPr>
          <a:xfrm>
            <a:off x="4536256" y="2483693"/>
            <a:ext cx="5184576" cy="411442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504000" y="179438"/>
            <a:ext cx="9071640" cy="1224136"/>
          </a:xfrm>
          <a:prstGeom prst="rect">
            <a:avLst/>
          </a:prstGeom>
          <a:noFill/>
          <a:ln>
            <a:noFill/>
          </a:ln>
        </p:spPr>
        <p:txBody>
          <a:bodyPr lIns="100800" tIns="50400" rIns="100800" bIns="50400" anchor="ctr"/>
          <a:lstStyle/>
          <a:p>
            <a:pPr algn="ctr">
              <a:lnSpc>
                <a:spcPct val="100000"/>
              </a:lnSpc>
            </a:pPr>
            <a:r>
              <a:rPr lang="en-US" sz="4600" dirty="0">
                <a:solidFill>
                  <a:schemeClr val="bg1"/>
                </a:solidFill>
                <a:latin typeface="comic"/>
              </a:rPr>
              <a:t>Biological</a:t>
            </a:r>
            <a:r>
              <a:rPr lang="en-US" sz="4600" dirty="0">
                <a:solidFill>
                  <a:srgbClr val="7487AA"/>
                </a:solidFill>
                <a:latin typeface="comic"/>
              </a:rPr>
              <a:t> </a:t>
            </a:r>
            <a:r>
              <a:rPr lang="en-US" sz="4600" dirty="0">
                <a:solidFill>
                  <a:schemeClr val="bg1"/>
                </a:solidFill>
                <a:latin typeface="comic"/>
              </a:rPr>
              <a:t>Weathering</a:t>
            </a:r>
            <a:endParaRPr dirty="0">
              <a:solidFill>
                <a:schemeClr val="bg1"/>
              </a:solidFill>
            </a:endParaRPr>
          </a:p>
        </p:txBody>
      </p:sp>
      <p:sp>
        <p:nvSpPr>
          <p:cNvPr id="148"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buSzPct val="80000"/>
            </a:pPr>
            <a:r>
              <a:rPr lang="en-US" sz="2900" dirty="0">
                <a:solidFill>
                  <a:srgbClr val="FFFFFF"/>
                </a:solidFill>
                <a:latin typeface="Arial" pitchFamily="34" charset="0"/>
                <a:cs typeface="Arial" pitchFamily="34" charset="0"/>
              </a:rPr>
              <a:t>Biological weathering </a:t>
            </a:r>
            <a:r>
              <a:rPr lang="en-US" sz="2900" dirty="0" smtClean="0">
                <a:solidFill>
                  <a:srgbClr val="FFFFFF"/>
                </a:solidFill>
                <a:latin typeface="Arial" pitchFamily="34" charset="0"/>
                <a:cs typeface="Arial" pitchFamily="34" charset="0"/>
              </a:rPr>
              <a:t>can sometimes make </a:t>
            </a:r>
            <a:r>
              <a:rPr lang="en-US" sz="2900" dirty="0">
                <a:solidFill>
                  <a:srgbClr val="FFFFFF"/>
                </a:solidFill>
                <a:latin typeface="Arial" pitchFamily="34" charset="0"/>
                <a:cs typeface="Arial" pitchFamily="34" charset="0"/>
              </a:rPr>
              <a:t>living things such as </a:t>
            </a:r>
            <a:r>
              <a:rPr lang="en-US" sz="2900" dirty="0" smtClean="0">
                <a:solidFill>
                  <a:srgbClr val="FFFFFF"/>
                </a:solidFill>
                <a:latin typeface="Arial" pitchFamily="34" charset="0"/>
                <a:cs typeface="Arial" pitchFamily="34" charset="0"/>
              </a:rPr>
              <a:t>plants cause </a:t>
            </a:r>
            <a:r>
              <a:rPr lang="en-US" sz="2900" dirty="0">
                <a:solidFill>
                  <a:srgbClr val="FFFFFF"/>
                </a:solidFill>
                <a:latin typeface="Arial" pitchFamily="34" charset="0"/>
                <a:cs typeface="Arial" pitchFamily="34" charset="0"/>
              </a:rPr>
              <a:t>physical </a:t>
            </a:r>
            <a:r>
              <a:rPr lang="en-US" sz="2900" dirty="0" smtClean="0">
                <a:solidFill>
                  <a:srgbClr val="FFFFFF"/>
                </a:solidFill>
                <a:latin typeface="Arial" pitchFamily="34" charset="0"/>
                <a:cs typeface="Arial" pitchFamily="34" charset="0"/>
              </a:rPr>
              <a:t>forces </a:t>
            </a:r>
            <a:r>
              <a:rPr lang="en-US" sz="2900" dirty="0">
                <a:solidFill>
                  <a:srgbClr val="FFFFFF"/>
                </a:solidFill>
                <a:latin typeface="Arial" pitchFamily="34" charset="0"/>
                <a:cs typeface="Arial" pitchFamily="34" charset="0"/>
              </a:rPr>
              <a:t>and chemical </a:t>
            </a:r>
            <a:r>
              <a:rPr lang="en-US" sz="2900" dirty="0" smtClean="0">
                <a:solidFill>
                  <a:srgbClr val="FFFFFF"/>
                </a:solidFill>
                <a:latin typeface="Arial" pitchFamily="34" charset="0"/>
                <a:cs typeface="Arial" pitchFamily="34" charset="0"/>
              </a:rPr>
              <a:t>reactions.</a:t>
            </a:r>
            <a:endParaRPr dirty="0">
              <a:latin typeface="Arial" pitchFamily="34" charset="0"/>
              <a:cs typeface="Arial" pitchFamily="34" charset="0"/>
            </a:endParaRPr>
          </a:p>
          <a:p>
            <a:pPr>
              <a:lnSpc>
                <a:spcPct val="100000"/>
              </a:lnSpc>
            </a:pPr>
            <a:endParaRPr dirty="0"/>
          </a:p>
        </p:txBody>
      </p:sp>
      <p:sp>
        <p:nvSpPr>
          <p:cNvPr id="149" name="CustomShape 3"/>
          <p:cNvSpPr/>
          <p:nvPr/>
        </p:nvSpPr>
        <p:spPr>
          <a:xfrm>
            <a:off x="5124240" y="1898640"/>
            <a:ext cx="4451040" cy="4987800"/>
          </a:xfrm>
          <a:prstGeom prst="rect">
            <a:avLst/>
          </a:prstGeom>
          <a:noFill/>
          <a:ln>
            <a:noFill/>
          </a:ln>
        </p:spPr>
      </p:sp>
      <p:pic>
        <p:nvPicPr>
          <p:cNvPr id="5" name="Picture 4" descr="5187545_orig.jpg"/>
          <p:cNvPicPr>
            <a:picLocks noChangeAspect="1"/>
          </p:cNvPicPr>
          <p:nvPr/>
        </p:nvPicPr>
        <p:blipFill>
          <a:blip r:embed="rId2" cstate="print"/>
          <a:stretch>
            <a:fillRect/>
          </a:stretch>
        </p:blipFill>
        <p:spPr>
          <a:xfrm>
            <a:off x="4968304" y="1691605"/>
            <a:ext cx="4824536" cy="468052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504000" y="294840"/>
            <a:ext cx="9071640" cy="1036725"/>
          </a:xfrm>
          <a:prstGeom prst="rect">
            <a:avLst/>
          </a:prstGeom>
          <a:noFill/>
          <a:ln>
            <a:noFill/>
          </a:ln>
        </p:spPr>
        <p:txBody>
          <a:bodyPr lIns="100800" tIns="50400" rIns="100800" bIns="50400" anchor="ctr"/>
          <a:lstStyle/>
          <a:p>
            <a:pPr algn="ctr">
              <a:lnSpc>
                <a:spcPct val="100000"/>
              </a:lnSpc>
            </a:pPr>
            <a:r>
              <a:rPr lang="en-US" sz="4600" dirty="0" smtClean="0">
                <a:solidFill>
                  <a:schemeClr val="bg1"/>
                </a:solidFill>
                <a:latin typeface="comic"/>
              </a:rPr>
              <a:t>Lichens</a:t>
            </a:r>
            <a:endParaRPr dirty="0">
              <a:solidFill>
                <a:schemeClr val="bg1"/>
              </a:solidFill>
            </a:endParaRPr>
          </a:p>
        </p:txBody>
      </p:sp>
      <p:sp>
        <p:nvSpPr>
          <p:cNvPr id="151"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buSzPct val="80000"/>
            </a:pPr>
            <a:r>
              <a:rPr lang="en-US" sz="2900" dirty="0">
                <a:solidFill>
                  <a:srgbClr val="FFFFFF"/>
                </a:solidFill>
                <a:latin typeface="comic"/>
              </a:rPr>
              <a:t>Lichen </a:t>
            </a:r>
            <a:r>
              <a:rPr lang="en-US" sz="2900" dirty="0" smtClean="0">
                <a:solidFill>
                  <a:srgbClr val="FFFFFF"/>
                </a:solidFill>
                <a:latin typeface="comic"/>
              </a:rPr>
              <a:t>develops on </a:t>
            </a:r>
            <a:r>
              <a:rPr lang="en-US" sz="2900" dirty="0">
                <a:solidFill>
                  <a:srgbClr val="FFFFFF"/>
                </a:solidFill>
                <a:latin typeface="comic"/>
              </a:rPr>
              <a:t>rocks </a:t>
            </a:r>
            <a:r>
              <a:rPr lang="en-US" sz="2900" dirty="0" smtClean="0">
                <a:solidFill>
                  <a:srgbClr val="FFFFFF"/>
                </a:solidFill>
                <a:latin typeface="comic"/>
              </a:rPr>
              <a:t>and uses its goods as food, and creates a acid that disintegrates and damages the rock.</a:t>
            </a:r>
            <a:endParaRPr dirty="0"/>
          </a:p>
          <a:p>
            <a:pPr>
              <a:lnSpc>
                <a:spcPct val="100000"/>
              </a:lnSpc>
              <a:buSzPct val="80000"/>
            </a:pPr>
            <a:endParaRPr dirty="0"/>
          </a:p>
          <a:p>
            <a:pPr>
              <a:lnSpc>
                <a:spcPct val="100000"/>
              </a:lnSpc>
            </a:pPr>
            <a:endParaRPr dirty="0"/>
          </a:p>
        </p:txBody>
      </p:sp>
      <p:sp>
        <p:nvSpPr>
          <p:cNvPr id="152" name="CustomShape 3"/>
          <p:cNvSpPr/>
          <p:nvPr/>
        </p:nvSpPr>
        <p:spPr>
          <a:xfrm>
            <a:off x="5124240" y="1898640"/>
            <a:ext cx="4451040" cy="4987800"/>
          </a:xfrm>
          <a:prstGeom prst="rect">
            <a:avLst/>
          </a:prstGeom>
          <a:noFill/>
          <a:ln>
            <a:noFill/>
          </a:ln>
        </p:spPr>
      </p:sp>
      <p:pic>
        <p:nvPicPr>
          <p:cNvPr id="5" name="Picture 4" descr="177402525.jpg"/>
          <p:cNvPicPr>
            <a:picLocks noChangeAspect="1"/>
          </p:cNvPicPr>
          <p:nvPr/>
        </p:nvPicPr>
        <p:blipFill>
          <a:blip r:embed="rId2" cstate="print"/>
          <a:stretch>
            <a:fillRect/>
          </a:stretch>
        </p:blipFill>
        <p:spPr>
          <a:xfrm>
            <a:off x="4896296" y="1907629"/>
            <a:ext cx="4896544" cy="396044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595800" y="0"/>
            <a:ext cx="8887680" cy="1187549"/>
          </a:xfrm>
          <a:prstGeom prst="rect">
            <a:avLst/>
          </a:prstGeom>
          <a:noFill/>
          <a:ln>
            <a:noFill/>
          </a:ln>
        </p:spPr>
        <p:txBody>
          <a:bodyPr lIns="100800" tIns="50400" rIns="100800" bIns="50400" anchor="b"/>
          <a:lstStyle/>
          <a:p>
            <a:pPr algn="ctr">
              <a:lnSpc>
                <a:spcPct val="100000"/>
              </a:lnSpc>
            </a:pPr>
            <a:r>
              <a:rPr lang="en-US" sz="4900" dirty="0" smtClean="0">
                <a:solidFill>
                  <a:schemeClr val="bg1"/>
                </a:solidFill>
                <a:latin typeface="comic"/>
              </a:rPr>
              <a:t>Plants</a:t>
            </a:r>
            <a:endParaRPr dirty="0">
              <a:solidFill>
                <a:schemeClr val="bg1"/>
              </a:solidFill>
            </a:endParaRPr>
          </a:p>
        </p:txBody>
      </p:sp>
      <p:sp>
        <p:nvSpPr>
          <p:cNvPr id="154" name="CustomShape 2"/>
          <p:cNvSpPr/>
          <p:nvPr/>
        </p:nvSpPr>
        <p:spPr>
          <a:xfrm>
            <a:off x="595800" y="1569960"/>
            <a:ext cx="4672080" cy="5790240"/>
          </a:xfrm>
          <a:prstGeom prst="rect">
            <a:avLst/>
          </a:prstGeom>
          <a:noFill/>
          <a:ln>
            <a:noFill/>
          </a:ln>
        </p:spPr>
        <p:txBody>
          <a:bodyPr lIns="100800" tIns="50400" rIns="100800" bIns="50400"/>
          <a:lstStyle/>
          <a:p>
            <a:pPr>
              <a:lnSpc>
                <a:spcPct val="100000"/>
              </a:lnSpc>
            </a:pPr>
            <a:r>
              <a:rPr lang="en-US" sz="3300" dirty="0">
                <a:solidFill>
                  <a:srgbClr val="FFFFFF"/>
                </a:solidFill>
                <a:latin typeface="comic"/>
              </a:rPr>
              <a:t>Some plants can grow in rocks. The plants root </a:t>
            </a:r>
            <a:r>
              <a:rPr lang="en-US" sz="3300" dirty="0" smtClean="0">
                <a:solidFill>
                  <a:srgbClr val="FFFFFF"/>
                </a:solidFill>
                <a:latin typeface="comic"/>
              </a:rPr>
              <a:t>will </a:t>
            </a:r>
            <a:r>
              <a:rPr lang="en-US" sz="3300" dirty="0">
                <a:solidFill>
                  <a:srgbClr val="FFFFFF"/>
                </a:solidFill>
                <a:latin typeface="comic"/>
              </a:rPr>
              <a:t>expand the rock </a:t>
            </a:r>
            <a:r>
              <a:rPr lang="en-US" sz="3300" dirty="0" smtClean="0">
                <a:solidFill>
                  <a:srgbClr val="FFFFFF"/>
                </a:solidFill>
                <a:latin typeface="comic"/>
              </a:rPr>
              <a:t>causing it the break or make a crack.</a:t>
            </a:r>
            <a:endParaRPr dirty="0"/>
          </a:p>
          <a:p>
            <a:pPr algn="r">
              <a:lnSpc>
                <a:spcPct val="100000"/>
              </a:lnSpc>
            </a:pPr>
            <a:r>
              <a:rPr lang="en-US" sz="3300" dirty="0">
                <a:solidFill>
                  <a:srgbClr val="FFFFFF"/>
                </a:solidFill>
                <a:latin typeface="comic"/>
              </a:rPr>
              <a:t> </a:t>
            </a:r>
            <a:endParaRPr dirty="0"/>
          </a:p>
          <a:p>
            <a:pPr>
              <a:lnSpc>
                <a:spcPct val="100000"/>
              </a:lnSpc>
            </a:pPr>
            <a:endParaRPr dirty="0"/>
          </a:p>
        </p:txBody>
      </p:sp>
      <p:pic>
        <p:nvPicPr>
          <p:cNvPr id="4" name="Picture 3" descr="bbc90a76-45e9-4238-93f1-0076cb96f3e1.jpg"/>
          <p:cNvPicPr>
            <a:picLocks noChangeAspect="1"/>
          </p:cNvPicPr>
          <p:nvPr/>
        </p:nvPicPr>
        <p:blipFill>
          <a:blip r:embed="rId2" cstate="print"/>
          <a:stretch>
            <a:fillRect/>
          </a:stretch>
        </p:blipFill>
        <p:spPr>
          <a:xfrm>
            <a:off x="5256336" y="1763613"/>
            <a:ext cx="4464496" cy="356488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504000" y="294840"/>
            <a:ext cx="9071640" cy="1252749"/>
          </a:xfrm>
          <a:prstGeom prst="rect">
            <a:avLst/>
          </a:prstGeom>
          <a:noFill/>
          <a:ln>
            <a:noFill/>
          </a:ln>
        </p:spPr>
        <p:txBody>
          <a:bodyPr lIns="100800" tIns="50400" rIns="100800" bIns="50400" anchor="ctr"/>
          <a:lstStyle/>
          <a:p>
            <a:pPr algn="ctr">
              <a:lnSpc>
                <a:spcPct val="100000"/>
              </a:lnSpc>
            </a:pPr>
            <a:r>
              <a:rPr lang="en-US" sz="4600" dirty="0">
                <a:solidFill>
                  <a:schemeClr val="bg1"/>
                </a:solidFill>
                <a:latin typeface="comic"/>
              </a:rPr>
              <a:t>Erosion</a:t>
            </a:r>
            <a:endParaRPr dirty="0">
              <a:solidFill>
                <a:schemeClr val="bg1"/>
              </a:solidFill>
            </a:endParaRPr>
          </a:p>
        </p:txBody>
      </p:sp>
      <p:sp>
        <p:nvSpPr>
          <p:cNvPr id="156" name="CustomShape 2"/>
          <p:cNvSpPr/>
          <p:nvPr/>
        </p:nvSpPr>
        <p:spPr>
          <a:xfrm>
            <a:off x="504000" y="2075400"/>
            <a:ext cx="9071640" cy="5038560"/>
          </a:xfrm>
          <a:prstGeom prst="rect">
            <a:avLst/>
          </a:prstGeom>
          <a:noFill/>
          <a:ln>
            <a:noFill/>
          </a:ln>
        </p:spPr>
        <p:txBody>
          <a:bodyPr lIns="100800" tIns="50400" rIns="100800" bIns="50400"/>
          <a:lstStyle/>
          <a:p>
            <a:pPr>
              <a:lnSpc>
                <a:spcPct val="100000"/>
              </a:lnSpc>
              <a:buSzPct val="80000"/>
            </a:pPr>
            <a:r>
              <a:rPr lang="en-CA" sz="3200" dirty="0" smtClean="0">
                <a:solidFill>
                  <a:schemeClr val="bg1"/>
                </a:solidFill>
                <a:latin typeface="Arial" pitchFamily="34" charset="0"/>
                <a:cs typeface="Arial" pitchFamily="34" charset="0"/>
              </a:rPr>
              <a:t>Erosion is a </a:t>
            </a:r>
          </a:p>
          <a:p>
            <a:pPr>
              <a:lnSpc>
                <a:spcPct val="100000"/>
              </a:lnSpc>
              <a:buSzPct val="80000"/>
            </a:pPr>
            <a:r>
              <a:rPr lang="en-CA" sz="3200" dirty="0" smtClean="0">
                <a:solidFill>
                  <a:schemeClr val="bg1"/>
                </a:solidFill>
                <a:latin typeface="Arial" pitchFamily="34" charset="0"/>
                <a:cs typeface="Arial" pitchFamily="34" charset="0"/>
              </a:rPr>
              <a:t>movement </a:t>
            </a:r>
          </a:p>
          <a:p>
            <a:pPr>
              <a:lnSpc>
                <a:spcPct val="100000"/>
              </a:lnSpc>
              <a:buSzPct val="80000"/>
            </a:pPr>
            <a:r>
              <a:rPr lang="en-CA" sz="3200" dirty="0" smtClean="0">
                <a:solidFill>
                  <a:schemeClr val="bg1"/>
                </a:solidFill>
                <a:latin typeface="Arial" pitchFamily="34" charset="0"/>
                <a:cs typeface="Arial" pitchFamily="34" charset="0"/>
              </a:rPr>
              <a:t>of rock</a:t>
            </a:r>
          </a:p>
          <a:p>
            <a:pPr>
              <a:lnSpc>
                <a:spcPct val="100000"/>
              </a:lnSpc>
              <a:buSzPct val="80000"/>
            </a:pPr>
            <a:r>
              <a:rPr lang="en-CA" sz="3200" dirty="0" smtClean="0">
                <a:solidFill>
                  <a:schemeClr val="bg1"/>
                </a:solidFill>
                <a:latin typeface="Arial" pitchFamily="34" charset="0"/>
                <a:cs typeface="Arial" pitchFamily="34" charset="0"/>
              </a:rPr>
              <a:t> components moving </a:t>
            </a:r>
          </a:p>
          <a:p>
            <a:pPr>
              <a:lnSpc>
                <a:spcPct val="100000"/>
              </a:lnSpc>
              <a:buSzPct val="80000"/>
            </a:pPr>
            <a:r>
              <a:rPr lang="en-CA" sz="3200" dirty="0" smtClean="0">
                <a:solidFill>
                  <a:schemeClr val="bg1"/>
                </a:solidFill>
                <a:latin typeface="Arial" pitchFamily="34" charset="0"/>
                <a:cs typeface="Arial" pitchFamily="34" charset="0"/>
              </a:rPr>
              <a:t>one place to another</a:t>
            </a:r>
            <a:endParaRPr sz="3600" dirty="0">
              <a:solidFill>
                <a:schemeClr val="bg1"/>
              </a:solidFill>
              <a:latin typeface="Arial" pitchFamily="34" charset="0"/>
              <a:cs typeface="Arial" pitchFamily="34" charset="0"/>
            </a:endParaRPr>
          </a:p>
        </p:txBody>
      </p:sp>
      <p:pic>
        <p:nvPicPr>
          <p:cNvPr id="4" name="Picture 3" descr="Eroding_rill_in_field_in_eastern_Germany.jpg"/>
          <p:cNvPicPr>
            <a:picLocks noChangeAspect="1"/>
          </p:cNvPicPr>
          <p:nvPr/>
        </p:nvPicPr>
        <p:blipFill>
          <a:blip r:embed="rId2" cstate="print"/>
          <a:stretch>
            <a:fillRect/>
          </a:stretch>
        </p:blipFill>
        <p:spPr>
          <a:xfrm>
            <a:off x="4392240" y="1619597"/>
            <a:ext cx="4896544" cy="504056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rot="10800000" flipV="1">
            <a:off x="503808" y="1619597"/>
            <a:ext cx="3888432" cy="4392488"/>
          </a:xfrm>
        </p:spPr>
        <p:txBody>
          <a:bodyPr/>
          <a:lstStyle/>
          <a:p>
            <a:r>
              <a:rPr lang="en-CA" sz="3600" dirty="0" smtClean="0">
                <a:solidFill>
                  <a:schemeClr val="bg1"/>
                </a:solidFill>
              </a:rPr>
              <a:t>Erosion can </a:t>
            </a:r>
          </a:p>
          <a:p>
            <a:r>
              <a:rPr lang="en-CA" sz="3600" dirty="0" smtClean="0">
                <a:solidFill>
                  <a:schemeClr val="bg1"/>
                </a:solidFill>
              </a:rPr>
              <a:t>happen swiftly by a </a:t>
            </a:r>
          </a:p>
          <a:p>
            <a:r>
              <a:rPr lang="en-CA" sz="3600" dirty="0" smtClean="0">
                <a:solidFill>
                  <a:schemeClr val="bg1"/>
                </a:solidFill>
              </a:rPr>
              <a:t>landslide going</a:t>
            </a:r>
          </a:p>
          <a:p>
            <a:r>
              <a:rPr lang="en-CA" sz="3600" dirty="0" smtClean="0">
                <a:solidFill>
                  <a:schemeClr val="bg1"/>
                </a:solidFill>
              </a:rPr>
              <a:t> down a mountain </a:t>
            </a:r>
          </a:p>
          <a:p>
            <a:r>
              <a:rPr lang="en-CA" sz="3600" dirty="0" smtClean="0">
                <a:solidFill>
                  <a:schemeClr val="bg1"/>
                </a:solidFill>
              </a:rPr>
              <a:t>and can appear </a:t>
            </a:r>
          </a:p>
          <a:p>
            <a:r>
              <a:rPr lang="en-CA" sz="3600" dirty="0" smtClean="0">
                <a:solidFill>
                  <a:schemeClr val="bg1"/>
                </a:solidFill>
              </a:rPr>
              <a:t>slowly by waiting</a:t>
            </a:r>
          </a:p>
          <a:p>
            <a:r>
              <a:rPr lang="en-CA" sz="3600" dirty="0" smtClean="0">
                <a:solidFill>
                  <a:schemeClr val="bg1"/>
                </a:solidFill>
              </a:rPr>
              <a:t> hundreds or </a:t>
            </a:r>
          </a:p>
          <a:p>
            <a:r>
              <a:rPr lang="en-CA" sz="3600" dirty="0" smtClean="0">
                <a:solidFill>
                  <a:schemeClr val="bg1"/>
                </a:solidFill>
              </a:rPr>
              <a:t>thousands of years</a:t>
            </a:r>
            <a:endParaRPr lang="en-CA" sz="3600" dirty="0">
              <a:solidFill>
                <a:schemeClr val="bg1"/>
              </a:solidFill>
            </a:endParaRPr>
          </a:p>
        </p:txBody>
      </p:sp>
      <p:sp>
        <p:nvSpPr>
          <p:cNvPr id="2" name="Title 1"/>
          <p:cNvSpPr>
            <a:spLocks noGrp="1"/>
          </p:cNvSpPr>
          <p:nvPr>
            <p:ph type="title"/>
          </p:nvPr>
        </p:nvSpPr>
        <p:spPr/>
        <p:txBody>
          <a:bodyPr/>
          <a:lstStyle/>
          <a:p>
            <a:pPr algn="ctr"/>
            <a:r>
              <a:rPr lang="en-CA" sz="6000" dirty="0" smtClean="0">
                <a:solidFill>
                  <a:schemeClr val="bg1"/>
                </a:solidFill>
              </a:rPr>
              <a:t>E</a:t>
            </a:r>
            <a:r>
              <a:rPr lang="en-CA" sz="6000" dirty="0" smtClean="0">
                <a:solidFill>
                  <a:schemeClr val="bg1"/>
                </a:solidFill>
              </a:rPr>
              <a:t>rosion </a:t>
            </a:r>
            <a:endParaRPr lang="en-CA" sz="6000" dirty="0">
              <a:solidFill>
                <a:schemeClr val="bg1"/>
              </a:solidFill>
            </a:endParaRPr>
          </a:p>
        </p:txBody>
      </p:sp>
      <p:pic>
        <p:nvPicPr>
          <p:cNvPr id="4" name="Picture 3" descr="article-2324734-19C65B2B000005DC-106_634x703.jpg"/>
          <p:cNvPicPr>
            <a:picLocks noChangeAspect="1"/>
          </p:cNvPicPr>
          <p:nvPr/>
        </p:nvPicPr>
        <p:blipFill>
          <a:blip r:embed="rId2" cstate="print"/>
          <a:stretch>
            <a:fillRect/>
          </a:stretch>
        </p:blipFill>
        <p:spPr>
          <a:xfrm>
            <a:off x="5616376" y="3563813"/>
            <a:ext cx="4032448" cy="3240360"/>
          </a:xfrm>
          <a:prstGeom prst="rect">
            <a:avLst/>
          </a:prstGeom>
        </p:spPr>
      </p:pic>
      <p:pic>
        <p:nvPicPr>
          <p:cNvPr id="5" name="Picture 4" descr="dg_wasque_graphic.jpg"/>
          <p:cNvPicPr>
            <a:picLocks noChangeAspect="1"/>
          </p:cNvPicPr>
          <p:nvPr/>
        </p:nvPicPr>
        <p:blipFill>
          <a:blip r:embed="rId3" cstate="print"/>
          <a:stretch>
            <a:fillRect/>
          </a:stretch>
        </p:blipFill>
        <p:spPr>
          <a:xfrm>
            <a:off x="4680272" y="1475581"/>
            <a:ext cx="5040560" cy="568863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04000" y="294840"/>
            <a:ext cx="9071640" cy="1252749"/>
          </a:xfrm>
          <a:prstGeom prst="rect">
            <a:avLst/>
          </a:prstGeom>
          <a:noFill/>
          <a:ln>
            <a:noFill/>
          </a:ln>
        </p:spPr>
        <p:txBody>
          <a:bodyPr lIns="100800" tIns="50400" rIns="100800" bIns="50400" anchor="ctr"/>
          <a:lstStyle/>
          <a:p>
            <a:pPr>
              <a:lnSpc>
                <a:spcPct val="100000"/>
              </a:lnSpc>
            </a:pPr>
            <a:r>
              <a:rPr lang="en-US" sz="4600" dirty="0" smtClean="0">
                <a:solidFill>
                  <a:srgbClr val="7487AA"/>
                </a:solidFill>
                <a:latin typeface="comic"/>
              </a:rPr>
              <a:t>                      </a:t>
            </a:r>
            <a:r>
              <a:rPr lang="en-US" sz="4600" dirty="0" smtClean="0">
                <a:solidFill>
                  <a:schemeClr val="bg1"/>
                </a:solidFill>
                <a:latin typeface="comic"/>
              </a:rPr>
              <a:t>Gravity</a:t>
            </a:r>
            <a:endParaRPr dirty="0">
              <a:solidFill>
                <a:schemeClr val="bg1"/>
              </a:solidFill>
            </a:endParaRPr>
          </a:p>
        </p:txBody>
      </p:sp>
      <p:sp>
        <p:nvSpPr>
          <p:cNvPr id="158" name="CustomShape 2"/>
          <p:cNvSpPr/>
          <p:nvPr/>
        </p:nvSpPr>
        <p:spPr>
          <a:xfrm>
            <a:off x="163440" y="1951200"/>
            <a:ext cx="4723200" cy="5038560"/>
          </a:xfrm>
          <a:prstGeom prst="rect">
            <a:avLst/>
          </a:prstGeom>
          <a:noFill/>
          <a:ln>
            <a:noFill/>
          </a:ln>
        </p:spPr>
        <p:txBody>
          <a:bodyPr lIns="100800" tIns="50400" rIns="100800" bIns="50400"/>
          <a:lstStyle/>
          <a:p>
            <a:pPr>
              <a:lnSpc>
                <a:spcPct val="100000"/>
              </a:lnSpc>
              <a:buSzPct val="80000"/>
            </a:pPr>
            <a:r>
              <a:rPr lang="en-US" sz="3300" dirty="0">
                <a:solidFill>
                  <a:srgbClr val="FFFFFF"/>
                </a:solidFill>
                <a:latin typeface="Arial" pitchFamily="34" charset="0"/>
                <a:cs typeface="Arial" pitchFamily="34" charset="0"/>
              </a:rPr>
              <a:t>Gravity is a </a:t>
            </a:r>
            <a:endParaRPr lang="en-US" sz="3300" dirty="0" smtClean="0">
              <a:solidFill>
                <a:srgbClr val="FFFFFF"/>
              </a:solidFill>
              <a:latin typeface="Arial" pitchFamily="34" charset="0"/>
              <a:cs typeface="Arial" pitchFamily="34" charset="0"/>
            </a:endParaRPr>
          </a:p>
          <a:p>
            <a:pPr>
              <a:lnSpc>
                <a:spcPct val="100000"/>
              </a:lnSpc>
              <a:buSzPct val="80000"/>
            </a:pPr>
            <a:r>
              <a:rPr lang="en-US" sz="3300" dirty="0" smtClean="0">
                <a:solidFill>
                  <a:srgbClr val="FFFFFF"/>
                </a:solidFill>
                <a:latin typeface="Arial" pitchFamily="34" charset="0"/>
                <a:cs typeface="Arial" pitchFamily="34" charset="0"/>
              </a:rPr>
              <a:t>type </a:t>
            </a:r>
            <a:r>
              <a:rPr lang="en-US" sz="3300" dirty="0">
                <a:solidFill>
                  <a:srgbClr val="FFFFFF"/>
                </a:solidFill>
                <a:latin typeface="Arial" pitchFamily="34" charset="0"/>
                <a:cs typeface="Arial" pitchFamily="34" charset="0"/>
              </a:rPr>
              <a:t>of erosion </a:t>
            </a:r>
            <a:endParaRPr lang="en-US" sz="3300" dirty="0" smtClean="0">
              <a:solidFill>
                <a:srgbClr val="FFFFFF"/>
              </a:solidFill>
              <a:latin typeface="Arial" pitchFamily="34" charset="0"/>
              <a:cs typeface="Arial" pitchFamily="34" charset="0"/>
            </a:endParaRPr>
          </a:p>
          <a:p>
            <a:pPr>
              <a:lnSpc>
                <a:spcPct val="100000"/>
              </a:lnSpc>
              <a:buSzPct val="80000"/>
            </a:pPr>
            <a:r>
              <a:rPr lang="en-US" sz="3300" dirty="0" smtClean="0">
                <a:solidFill>
                  <a:srgbClr val="FFFFFF"/>
                </a:solidFill>
                <a:latin typeface="Arial" pitchFamily="34" charset="0"/>
                <a:cs typeface="Arial" pitchFamily="34" charset="0"/>
              </a:rPr>
              <a:t>that </a:t>
            </a:r>
            <a:r>
              <a:rPr lang="en-US" sz="3300" dirty="0">
                <a:solidFill>
                  <a:srgbClr val="FFFFFF"/>
                </a:solidFill>
                <a:latin typeface="Arial" pitchFamily="34" charset="0"/>
                <a:cs typeface="Arial" pitchFamily="34" charset="0"/>
              </a:rPr>
              <a:t>can </a:t>
            </a:r>
            <a:r>
              <a:rPr lang="en-US" sz="3300" dirty="0" smtClean="0">
                <a:solidFill>
                  <a:srgbClr val="FFFFFF"/>
                </a:solidFill>
                <a:latin typeface="Arial" pitchFamily="34" charset="0"/>
                <a:cs typeface="Arial" pitchFamily="34" charset="0"/>
              </a:rPr>
              <a:t>make avalanches </a:t>
            </a:r>
            <a:r>
              <a:rPr lang="en-US" sz="3300" dirty="0">
                <a:solidFill>
                  <a:srgbClr val="FFFFFF"/>
                </a:solidFill>
                <a:latin typeface="Arial" pitchFamily="34" charset="0"/>
                <a:cs typeface="Arial" pitchFamily="34" charset="0"/>
              </a:rPr>
              <a:t>and rock falls.</a:t>
            </a:r>
            <a:endParaRPr dirty="0">
              <a:latin typeface="Arial" pitchFamily="34" charset="0"/>
              <a:cs typeface="Arial" pitchFamily="34" charset="0"/>
            </a:endParaRPr>
          </a:p>
          <a:p>
            <a:pPr>
              <a:lnSpc>
                <a:spcPct val="100000"/>
              </a:lnSpc>
            </a:pPr>
            <a:endParaRPr dirty="0"/>
          </a:p>
          <a:p>
            <a:pPr>
              <a:lnSpc>
                <a:spcPct val="100000"/>
              </a:lnSpc>
            </a:pPr>
            <a:endParaRPr dirty="0"/>
          </a:p>
        </p:txBody>
      </p:sp>
      <p:pic>
        <p:nvPicPr>
          <p:cNvPr id="4" name="Picture 3" descr="f-d 32ccfbe53d4c7f7f2f18dc0da3359915ff7f900eae5dd9af50522898+IMAGE_THUMB_POSTCARD_TINY+IMAGE_THUMB_POSTCARD_TINY.1.jpg"/>
          <p:cNvPicPr>
            <a:picLocks noChangeAspect="1"/>
          </p:cNvPicPr>
          <p:nvPr/>
        </p:nvPicPr>
        <p:blipFill>
          <a:blip r:embed="rId2" cstate="print"/>
          <a:stretch>
            <a:fillRect/>
          </a:stretch>
        </p:blipFill>
        <p:spPr>
          <a:xfrm>
            <a:off x="4680272" y="1763613"/>
            <a:ext cx="5053856" cy="379039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504000" y="1768680"/>
            <a:ext cx="9072000" cy="2875253"/>
          </a:xfrm>
        </p:spPr>
        <p:txBody>
          <a:bodyPr/>
          <a:lstStyle/>
          <a:p>
            <a:r>
              <a:rPr lang="en-CA" sz="3200" dirty="0" smtClean="0">
                <a:solidFill>
                  <a:schemeClr val="bg1"/>
                </a:solidFill>
              </a:rPr>
              <a:t>A landslide close to Hope,</a:t>
            </a:r>
          </a:p>
          <a:p>
            <a:r>
              <a:rPr lang="en-CA" sz="3200" dirty="0" smtClean="0">
                <a:solidFill>
                  <a:schemeClr val="bg1"/>
                </a:solidFill>
              </a:rPr>
              <a:t> British Columbia sent</a:t>
            </a:r>
          </a:p>
          <a:p>
            <a:r>
              <a:rPr lang="en-CA" sz="3200" dirty="0" smtClean="0">
                <a:solidFill>
                  <a:schemeClr val="bg1"/>
                </a:solidFill>
              </a:rPr>
              <a:t> millions of rocks down </a:t>
            </a:r>
          </a:p>
          <a:p>
            <a:r>
              <a:rPr lang="en-CA" sz="3200" dirty="0" smtClean="0">
                <a:solidFill>
                  <a:schemeClr val="bg1"/>
                </a:solidFill>
              </a:rPr>
              <a:t>the mountain towards</a:t>
            </a:r>
          </a:p>
          <a:p>
            <a:r>
              <a:rPr lang="en-CA" sz="3200" dirty="0" smtClean="0">
                <a:solidFill>
                  <a:schemeClr val="bg1"/>
                </a:solidFill>
              </a:rPr>
              <a:t> the valley beneath it.</a:t>
            </a:r>
            <a:endParaRPr lang="en-CA" sz="3200" dirty="0">
              <a:solidFill>
                <a:schemeClr val="bg1"/>
              </a:solidFill>
            </a:endParaRPr>
          </a:p>
        </p:txBody>
      </p:sp>
      <p:sp>
        <p:nvSpPr>
          <p:cNvPr id="2" name="Title 1"/>
          <p:cNvSpPr>
            <a:spLocks noGrp="1"/>
          </p:cNvSpPr>
          <p:nvPr>
            <p:ph type="title"/>
          </p:nvPr>
        </p:nvSpPr>
        <p:spPr/>
        <p:txBody>
          <a:bodyPr/>
          <a:lstStyle/>
          <a:p>
            <a:r>
              <a:rPr lang="en-CA" sz="3200" dirty="0" smtClean="0">
                <a:solidFill>
                  <a:schemeClr val="bg1"/>
                </a:solidFill>
              </a:rPr>
              <a:t>                  </a:t>
            </a:r>
            <a:r>
              <a:rPr lang="en-CA" sz="3200" dirty="0" smtClean="0">
                <a:solidFill>
                  <a:schemeClr val="bg1"/>
                </a:solidFill>
              </a:rPr>
              <a:t>    </a:t>
            </a:r>
            <a:r>
              <a:rPr lang="en-CA" sz="4000" dirty="0" smtClean="0">
                <a:solidFill>
                  <a:schemeClr val="bg1"/>
                </a:solidFill>
              </a:rPr>
              <a:t>Example of Gravity</a:t>
            </a:r>
            <a:endParaRPr lang="en-CA" sz="4000" dirty="0">
              <a:solidFill>
                <a:schemeClr val="bg1"/>
              </a:solidFill>
            </a:endParaRPr>
          </a:p>
        </p:txBody>
      </p:sp>
      <p:pic>
        <p:nvPicPr>
          <p:cNvPr id="4" name="Picture 3" descr="Hope_slide,_BC.jpg"/>
          <p:cNvPicPr>
            <a:picLocks noChangeAspect="1"/>
          </p:cNvPicPr>
          <p:nvPr/>
        </p:nvPicPr>
        <p:blipFill>
          <a:blip r:embed="rId2" cstate="print"/>
          <a:stretch>
            <a:fillRect/>
          </a:stretch>
        </p:blipFill>
        <p:spPr>
          <a:xfrm>
            <a:off x="5328344" y="1763613"/>
            <a:ext cx="4320480" cy="4572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504000" y="301320"/>
            <a:ext cx="9070560" cy="1261080"/>
          </a:xfrm>
          <a:prstGeom prst="rect">
            <a:avLst/>
          </a:prstGeom>
          <a:noFill/>
          <a:ln>
            <a:noFill/>
          </a:ln>
        </p:spPr>
        <p:txBody>
          <a:bodyPr lIns="0" tIns="0" rIns="0" bIns="0" anchor="ctr"/>
          <a:lstStyle/>
          <a:p>
            <a:pPr algn="ctr">
              <a:lnSpc>
                <a:spcPct val="100000"/>
              </a:lnSpc>
            </a:pPr>
            <a:r>
              <a:rPr lang="en-US" sz="4400" dirty="0">
                <a:solidFill>
                  <a:srgbClr val="FFFFFF"/>
                </a:solidFill>
                <a:latin typeface="comic"/>
              </a:rPr>
              <a:t>Wind</a:t>
            </a:r>
            <a:endParaRPr dirty="0"/>
          </a:p>
        </p:txBody>
      </p:sp>
      <p:sp>
        <p:nvSpPr>
          <p:cNvPr id="126" name="CustomShape 2"/>
          <p:cNvSpPr/>
          <p:nvPr/>
        </p:nvSpPr>
        <p:spPr>
          <a:xfrm>
            <a:off x="504000" y="1769040"/>
            <a:ext cx="4425840" cy="4383360"/>
          </a:xfrm>
          <a:prstGeom prst="rect">
            <a:avLst/>
          </a:prstGeom>
          <a:noFill/>
          <a:ln>
            <a:noFill/>
          </a:ln>
        </p:spPr>
        <p:txBody>
          <a:bodyPr lIns="0" tIns="0" rIns="0" bIns="0"/>
          <a:lstStyle/>
          <a:p>
            <a:pPr>
              <a:lnSpc>
                <a:spcPct val="100000"/>
              </a:lnSpc>
            </a:pPr>
            <a:endParaRPr dirty="0"/>
          </a:p>
        </p:txBody>
      </p:sp>
      <p:sp>
        <p:nvSpPr>
          <p:cNvPr id="127" name="CustomShape 3"/>
          <p:cNvSpPr/>
          <p:nvPr/>
        </p:nvSpPr>
        <p:spPr>
          <a:xfrm>
            <a:off x="2520032" y="1259557"/>
            <a:ext cx="4425840" cy="4383360"/>
          </a:xfrm>
          <a:prstGeom prst="rect">
            <a:avLst/>
          </a:prstGeom>
          <a:noFill/>
          <a:ln>
            <a:noFill/>
          </a:ln>
        </p:spPr>
      </p:sp>
      <p:sp>
        <p:nvSpPr>
          <p:cNvPr id="9" name="TextBox 8"/>
          <p:cNvSpPr txBox="1"/>
          <p:nvPr/>
        </p:nvSpPr>
        <p:spPr>
          <a:xfrm>
            <a:off x="431800" y="1475582"/>
            <a:ext cx="4464496" cy="5139869"/>
          </a:xfrm>
          <a:prstGeom prst="rect">
            <a:avLst/>
          </a:prstGeom>
          <a:noFill/>
        </p:spPr>
        <p:txBody>
          <a:bodyPr wrap="square" rtlCol="0">
            <a:spAutoFit/>
          </a:bodyPr>
          <a:lstStyle/>
          <a:p>
            <a:r>
              <a:rPr lang="en-CA" sz="2800" dirty="0" smtClean="0">
                <a:solidFill>
                  <a:schemeClr val="bg1">
                    <a:lumMod val="95000"/>
                  </a:schemeClr>
                </a:solidFill>
              </a:rPr>
              <a:t>Wind will carry dust, sand or dirt for numerous kilometers. The particles in the wind will be dropped when the wind loses its pace. Wind will carry dust, sand or dirt for numerous kilometers. The particles in the wind will be dropped when the wind loses its pace.</a:t>
            </a:r>
          </a:p>
          <a:p>
            <a:endParaRPr lang="en-CA" dirty="0">
              <a:solidFill>
                <a:schemeClr val="bg1">
                  <a:lumMod val="95000"/>
                </a:schemeClr>
              </a:solidFill>
            </a:endParaRPr>
          </a:p>
        </p:txBody>
      </p:sp>
      <p:pic>
        <p:nvPicPr>
          <p:cNvPr id="8" name="Picture 7" descr="a-rock-formation-shaped-by-wind-erosion-melissa-farlow.jpg"/>
          <p:cNvPicPr>
            <a:picLocks noChangeAspect="1"/>
          </p:cNvPicPr>
          <p:nvPr/>
        </p:nvPicPr>
        <p:blipFill>
          <a:blip r:embed="rId2" cstate="print"/>
          <a:stretch>
            <a:fillRect/>
          </a:stretch>
        </p:blipFill>
        <p:spPr>
          <a:xfrm>
            <a:off x="5040312" y="1619597"/>
            <a:ext cx="4536504" cy="496855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504000" y="301320"/>
            <a:ext cx="9070560" cy="1261080"/>
          </a:xfrm>
          <a:prstGeom prst="rect">
            <a:avLst/>
          </a:prstGeom>
          <a:noFill/>
          <a:ln>
            <a:noFill/>
          </a:ln>
        </p:spPr>
        <p:txBody>
          <a:bodyPr lIns="0" tIns="0" rIns="0" bIns="0" anchor="ctr"/>
          <a:lstStyle/>
          <a:p>
            <a:pPr algn="ctr">
              <a:lnSpc>
                <a:spcPct val="100000"/>
              </a:lnSpc>
            </a:pPr>
            <a:r>
              <a:rPr lang="en-US" sz="4400">
                <a:solidFill>
                  <a:srgbClr val="FFFFFF"/>
                </a:solidFill>
                <a:latin typeface="comic"/>
              </a:rPr>
              <a:t>Definition of Weathering</a:t>
            </a:r>
            <a:endParaRPr/>
          </a:p>
        </p:txBody>
      </p:sp>
      <p:sp>
        <p:nvSpPr>
          <p:cNvPr id="118" name="CustomShape 2"/>
          <p:cNvSpPr/>
          <p:nvPr/>
        </p:nvSpPr>
        <p:spPr>
          <a:xfrm>
            <a:off x="548640" y="1828800"/>
            <a:ext cx="9070560" cy="4383360"/>
          </a:xfrm>
          <a:prstGeom prst="rect">
            <a:avLst/>
          </a:prstGeom>
          <a:noFill/>
          <a:ln>
            <a:noFill/>
          </a:ln>
        </p:spPr>
        <p:txBody>
          <a:bodyPr lIns="0" tIns="0" rIns="0" bIns="0"/>
          <a:lstStyle/>
          <a:p>
            <a:pPr>
              <a:lnSpc>
                <a:spcPct val="100000"/>
              </a:lnSpc>
              <a:buSzPct val="45000"/>
              <a:buFont typeface="StarSymbol"/>
              <a:buChar char="l"/>
            </a:pPr>
            <a:r>
              <a:rPr lang="en-US" sz="3000" dirty="0" smtClean="0">
                <a:solidFill>
                  <a:srgbClr val="FFFFFF"/>
                </a:solidFill>
                <a:latin typeface="comic"/>
              </a:rPr>
              <a:t>Weathering breaks down materials into smaller pieces and breaks down human-made construction. It can be caused by physical forces and chemical reactions  </a:t>
            </a:r>
            <a:endParaRPr lang="en-CA" dirty="0" smtClean="0"/>
          </a:p>
        </p:txBody>
      </p:sp>
      <p:pic>
        <p:nvPicPr>
          <p:cNvPr id="4" name="Picture 3" descr="delicate-arch-arches-national-park-utah.jpg"/>
          <p:cNvPicPr>
            <a:picLocks noChangeAspect="1"/>
          </p:cNvPicPr>
          <p:nvPr/>
        </p:nvPicPr>
        <p:blipFill>
          <a:blip r:embed="rId2" cstate="print"/>
          <a:stretch>
            <a:fillRect/>
          </a:stretch>
        </p:blipFill>
        <p:spPr>
          <a:xfrm>
            <a:off x="2808064" y="3419797"/>
            <a:ext cx="6048672" cy="356381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504000" y="294840"/>
            <a:ext cx="9071640" cy="1324757"/>
          </a:xfrm>
          <a:prstGeom prst="rect">
            <a:avLst/>
          </a:prstGeom>
          <a:noFill/>
          <a:ln>
            <a:noFill/>
          </a:ln>
        </p:spPr>
        <p:txBody>
          <a:bodyPr lIns="100800" tIns="50400" rIns="100800" bIns="50400" anchor="ctr"/>
          <a:lstStyle/>
          <a:p>
            <a:pPr algn="ctr">
              <a:lnSpc>
                <a:spcPct val="100000"/>
              </a:lnSpc>
            </a:pPr>
            <a:r>
              <a:rPr lang="en-US" sz="4800" dirty="0" smtClean="0">
                <a:solidFill>
                  <a:schemeClr val="bg1"/>
                </a:solidFill>
                <a:latin typeface="comic"/>
              </a:rPr>
              <a:t>Example of wind</a:t>
            </a:r>
            <a:endParaRPr sz="2000" dirty="0">
              <a:solidFill>
                <a:schemeClr val="bg1"/>
              </a:solidFill>
            </a:endParaRPr>
          </a:p>
        </p:txBody>
      </p:sp>
      <p:sp>
        <p:nvSpPr>
          <p:cNvPr id="164" name="CustomShape 2"/>
          <p:cNvSpPr/>
          <p:nvPr/>
        </p:nvSpPr>
        <p:spPr>
          <a:xfrm>
            <a:off x="504000" y="2075400"/>
            <a:ext cx="9071640" cy="5038560"/>
          </a:xfrm>
          <a:prstGeom prst="rect">
            <a:avLst/>
          </a:prstGeom>
          <a:noFill/>
          <a:ln>
            <a:noFill/>
          </a:ln>
        </p:spPr>
        <p:txBody>
          <a:bodyPr lIns="100800" tIns="50400" rIns="100800" bIns="50400"/>
          <a:lstStyle/>
          <a:p>
            <a:pPr>
              <a:lnSpc>
                <a:spcPct val="100000"/>
              </a:lnSpc>
              <a:buSzPct val="80000"/>
            </a:pPr>
            <a:r>
              <a:rPr lang="en-US" sz="3300" dirty="0" smtClean="0">
                <a:solidFill>
                  <a:srgbClr val="FFFFFF"/>
                </a:solidFill>
                <a:latin typeface="Arial" pitchFamily="34" charset="0"/>
                <a:cs typeface="Arial" pitchFamily="34" charset="0"/>
              </a:rPr>
              <a:t>In some beaches, </a:t>
            </a:r>
          </a:p>
          <a:p>
            <a:pPr>
              <a:lnSpc>
                <a:spcPct val="100000"/>
              </a:lnSpc>
              <a:buSzPct val="80000"/>
            </a:pPr>
            <a:r>
              <a:rPr lang="en-US" sz="3300" dirty="0" smtClean="0">
                <a:solidFill>
                  <a:srgbClr val="FFFFFF"/>
                </a:solidFill>
                <a:latin typeface="Arial" pitchFamily="34" charset="0"/>
                <a:cs typeface="Arial" pitchFamily="34" charset="0"/>
              </a:rPr>
              <a:t>deserts or any place </a:t>
            </a:r>
          </a:p>
          <a:p>
            <a:pPr>
              <a:lnSpc>
                <a:spcPct val="100000"/>
              </a:lnSpc>
              <a:buSzPct val="80000"/>
            </a:pPr>
            <a:r>
              <a:rPr lang="en-US" sz="3300" dirty="0" smtClean="0">
                <a:solidFill>
                  <a:srgbClr val="FFFFFF"/>
                </a:solidFill>
                <a:latin typeface="Arial" pitchFamily="34" charset="0"/>
                <a:cs typeface="Arial" pitchFamily="34" charset="0"/>
              </a:rPr>
              <a:t>with sand, wind will </a:t>
            </a:r>
          </a:p>
          <a:p>
            <a:pPr>
              <a:lnSpc>
                <a:spcPct val="100000"/>
              </a:lnSpc>
              <a:buSzPct val="80000"/>
            </a:pPr>
            <a:r>
              <a:rPr lang="en-US" sz="3300" dirty="0" smtClean="0">
                <a:solidFill>
                  <a:srgbClr val="FFFFFF"/>
                </a:solidFill>
                <a:latin typeface="Arial" pitchFamily="34" charset="0"/>
                <a:cs typeface="Arial" pitchFamily="34" charset="0"/>
              </a:rPr>
              <a:t>pick up dehydrated, </a:t>
            </a:r>
          </a:p>
          <a:p>
            <a:pPr>
              <a:lnSpc>
                <a:spcPct val="100000"/>
              </a:lnSpc>
              <a:buSzPct val="80000"/>
            </a:pPr>
            <a:r>
              <a:rPr lang="en-US" sz="3300" dirty="0" smtClean="0">
                <a:solidFill>
                  <a:srgbClr val="FFFFFF"/>
                </a:solidFill>
                <a:latin typeface="Arial" pitchFamily="34" charset="0"/>
                <a:cs typeface="Arial" pitchFamily="34" charset="0"/>
              </a:rPr>
              <a:t>loosened sand and </a:t>
            </a:r>
          </a:p>
          <a:p>
            <a:pPr>
              <a:lnSpc>
                <a:spcPct val="100000"/>
              </a:lnSpc>
              <a:buSzPct val="80000"/>
            </a:pPr>
            <a:r>
              <a:rPr lang="en-US" sz="3300" dirty="0" smtClean="0">
                <a:solidFill>
                  <a:srgbClr val="FFFFFF"/>
                </a:solidFill>
                <a:latin typeface="Arial" pitchFamily="34" charset="0"/>
                <a:cs typeface="Arial" pitchFamily="34" charset="0"/>
              </a:rPr>
              <a:t>drop it off in piles </a:t>
            </a:r>
          </a:p>
          <a:p>
            <a:pPr>
              <a:lnSpc>
                <a:spcPct val="100000"/>
              </a:lnSpc>
              <a:buSzPct val="80000"/>
            </a:pPr>
            <a:r>
              <a:rPr lang="en-US" sz="3300" dirty="0" smtClean="0">
                <a:solidFill>
                  <a:srgbClr val="FFFFFF"/>
                </a:solidFill>
                <a:latin typeface="Arial" pitchFamily="34" charset="0"/>
                <a:cs typeface="Arial" pitchFamily="34" charset="0"/>
              </a:rPr>
              <a:t>called dunes. </a:t>
            </a:r>
            <a:endParaRPr dirty="0">
              <a:latin typeface="Arial" pitchFamily="34" charset="0"/>
              <a:cs typeface="Arial" pitchFamily="34" charset="0"/>
            </a:endParaRPr>
          </a:p>
          <a:p>
            <a:pPr>
              <a:lnSpc>
                <a:spcPct val="100000"/>
              </a:lnSpc>
            </a:pPr>
            <a:endParaRPr dirty="0"/>
          </a:p>
        </p:txBody>
      </p:sp>
      <p:pic>
        <p:nvPicPr>
          <p:cNvPr id="4" name="Picture 3" descr="Wind erosion Dalwallinu.jpg.png"/>
          <p:cNvPicPr>
            <a:picLocks noChangeAspect="1"/>
          </p:cNvPicPr>
          <p:nvPr/>
        </p:nvPicPr>
        <p:blipFill>
          <a:blip r:embed="rId2" cstate="print"/>
          <a:stretch>
            <a:fillRect/>
          </a:stretch>
        </p:blipFill>
        <p:spPr>
          <a:xfrm>
            <a:off x="4536256" y="2267669"/>
            <a:ext cx="5040560" cy="352839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504000" y="294840"/>
            <a:ext cx="9071640" cy="1252749"/>
          </a:xfrm>
          <a:prstGeom prst="rect">
            <a:avLst/>
          </a:prstGeom>
          <a:noFill/>
          <a:ln>
            <a:noFill/>
          </a:ln>
        </p:spPr>
        <p:txBody>
          <a:bodyPr lIns="100800" tIns="50400" rIns="100800" bIns="50400" anchor="ctr"/>
          <a:lstStyle/>
          <a:p>
            <a:pPr>
              <a:lnSpc>
                <a:spcPct val="100000"/>
              </a:lnSpc>
            </a:pPr>
            <a:r>
              <a:rPr lang="en-US" sz="4600" dirty="0" smtClean="0">
                <a:solidFill>
                  <a:srgbClr val="7487AA"/>
                </a:solidFill>
                <a:latin typeface="comic"/>
              </a:rPr>
              <a:t>                        </a:t>
            </a:r>
            <a:r>
              <a:rPr lang="en-US" sz="4800" dirty="0" smtClean="0">
                <a:solidFill>
                  <a:schemeClr val="bg1"/>
                </a:solidFill>
                <a:latin typeface="comic"/>
              </a:rPr>
              <a:t>Water</a:t>
            </a:r>
            <a:endParaRPr dirty="0">
              <a:solidFill>
                <a:schemeClr val="bg1"/>
              </a:solidFill>
            </a:endParaRPr>
          </a:p>
        </p:txBody>
      </p:sp>
      <p:sp>
        <p:nvSpPr>
          <p:cNvPr id="166" name="CustomShape 2"/>
          <p:cNvSpPr/>
          <p:nvPr/>
        </p:nvSpPr>
        <p:spPr>
          <a:xfrm>
            <a:off x="431800" y="1979637"/>
            <a:ext cx="3672408" cy="5038560"/>
          </a:xfrm>
          <a:prstGeom prst="rect">
            <a:avLst/>
          </a:prstGeom>
          <a:noFill/>
          <a:ln>
            <a:noFill/>
          </a:ln>
        </p:spPr>
        <p:txBody>
          <a:bodyPr lIns="100800" tIns="50400" rIns="100800" bIns="50400"/>
          <a:lstStyle/>
          <a:p>
            <a:pPr>
              <a:lnSpc>
                <a:spcPct val="100000"/>
              </a:lnSpc>
              <a:buSzPct val="80000"/>
            </a:pPr>
            <a:r>
              <a:rPr lang="en-US" sz="3300" dirty="0">
                <a:solidFill>
                  <a:srgbClr val="FFFFFF"/>
                </a:solidFill>
                <a:latin typeface="Arial" pitchFamily="34" charset="0"/>
                <a:cs typeface="Arial" pitchFamily="34" charset="0"/>
              </a:rPr>
              <a:t>Water moves </a:t>
            </a:r>
            <a:r>
              <a:rPr lang="en-US" sz="3300" dirty="0" smtClean="0">
                <a:solidFill>
                  <a:srgbClr val="FFFFFF"/>
                </a:solidFill>
                <a:latin typeface="Arial" pitchFamily="34" charset="0"/>
                <a:cs typeface="Arial" pitchFamily="34" charset="0"/>
              </a:rPr>
              <a:t>tons </a:t>
            </a:r>
          </a:p>
          <a:p>
            <a:pPr>
              <a:lnSpc>
                <a:spcPct val="100000"/>
              </a:lnSpc>
              <a:buSzPct val="80000"/>
            </a:pPr>
            <a:r>
              <a:rPr lang="en-US" sz="3300" dirty="0" smtClean="0">
                <a:solidFill>
                  <a:srgbClr val="FFFFFF"/>
                </a:solidFill>
                <a:latin typeface="Arial" pitchFamily="34" charset="0"/>
                <a:cs typeface="Arial" pitchFamily="34" charset="0"/>
              </a:rPr>
              <a:t>of rocks from the land</a:t>
            </a:r>
          </a:p>
          <a:p>
            <a:pPr>
              <a:lnSpc>
                <a:spcPct val="100000"/>
              </a:lnSpc>
              <a:buSzPct val="80000"/>
            </a:pPr>
            <a:r>
              <a:rPr lang="en-US" sz="3300" dirty="0" smtClean="0">
                <a:solidFill>
                  <a:srgbClr val="FFFFFF"/>
                </a:solidFill>
                <a:latin typeface="Arial" pitchFamily="34" charset="0"/>
                <a:cs typeface="Arial" pitchFamily="34" charset="0"/>
              </a:rPr>
              <a:t> it cuts across and </a:t>
            </a:r>
          </a:p>
          <a:p>
            <a:pPr>
              <a:lnSpc>
                <a:spcPct val="100000"/>
              </a:lnSpc>
              <a:buSzPct val="80000"/>
            </a:pPr>
            <a:r>
              <a:rPr lang="en-US" sz="3300" dirty="0" smtClean="0">
                <a:solidFill>
                  <a:srgbClr val="FFFFFF"/>
                </a:solidFill>
                <a:latin typeface="Arial" pitchFamily="34" charset="0"/>
                <a:cs typeface="Arial" pitchFamily="34" charset="0"/>
              </a:rPr>
              <a:t>carries sediment, while</a:t>
            </a:r>
          </a:p>
          <a:p>
            <a:pPr>
              <a:lnSpc>
                <a:spcPct val="100000"/>
              </a:lnSpc>
              <a:buSzPct val="80000"/>
            </a:pPr>
            <a:r>
              <a:rPr lang="en-US" sz="3300" dirty="0" smtClean="0">
                <a:solidFill>
                  <a:srgbClr val="FFFFFF"/>
                </a:solidFill>
                <a:latin typeface="Arial" pitchFamily="34" charset="0"/>
                <a:cs typeface="Arial" pitchFamily="34" charset="0"/>
              </a:rPr>
              <a:t> its doing that it makes </a:t>
            </a:r>
          </a:p>
          <a:p>
            <a:pPr>
              <a:lnSpc>
                <a:spcPct val="100000"/>
              </a:lnSpc>
              <a:buSzPct val="80000"/>
            </a:pPr>
            <a:r>
              <a:rPr lang="en-US" sz="3300" dirty="0" smtClean="0">
                <a:solidFill>
                  <a:srgbClr val="FFFFFF"/>
                </a:solidFill>
                <a:latin typeface="Arial" pitchFamily="34" charset="0"/>
                <a:cs typeface="Arial" pitchFamily="34" charset="0"/>
              </a:rPr>
              <a:t>a very deep valley. </a:t>
            </a:r>
            <a:endParaRPr dirty="0">
              <a:latin typeface="Arial" pitchFamily="34" charset="0"/>
              <a:cs typeface="Arial" pitchFamily="34" charset="0"/>
            </a:endParaRPr>
          </a:p>
        </p:txBody>
      </p:sp>
      <p:pic>
        <p:nvPicPr>
          <p:cNvPr id="4" name="Picture 3" descr="139_1895912-W-189pkdd.jpg"/>
          <p:cNvPicPr>
            <a:picLocks noChangeAspect="1"/>
          </p:cNvPicPr>
          <p:nvPr/>
        </p:nvPicPr>
        <p:blipFill>
          <a:blip r:embed="rId2" cstate="print"/>
          <a:stretch>
            <a:fillRect/>
          </a:stretch>
        </p:blipFill>
        <p:spPr>
          <a:xfrm>
            <a:off x="4320232" y="2195661"/>
            <a:ext cx="5184576" cy="417646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504000" y="294840"/>
            <a:ext cx="9071640" cy="1252749"/>
          </a:xfrm>
          <a:prstGeom prst="rect">
            <a:avLst/>
          </a:prstGeom>
          <a:noFill/>
          <a:ln>
            <a:noFill/>
          </a:ln>
        </p:spPr>
        <p:txBody>
          <a:bodyPr lIns="100800" tIns="50400" rIns="100800" bIns="50400" anchor="ctr"/>
          <a:lstStyle/>
          <a:p>
            <a:pPr>
              <a:lnSpc>
                <a:spcPct val="100000"/>
              </a:lnSpc>
            </a:pPr>
            <a:r>
              <a:rPr lang="en-US" sz="4600" dirty="0" smtClean="0">
                <a:solidFill>
                  <a:schemeClr val="bg1"/>
                </a:solidFill>
                <a:latin typeface="comic"/>
              </a:rPr>
              <a:t>           </a:t>
            </a:r>
            <a:r>
              <a:rPr lang="en-US" sz="4600" dirty="0" smtClean="0">
                <a:solidFill>
                  <a:schemeClr val="bg1"/>
                </a:solidFill>
                <a:latin typeface="comic"/>
              </a:rPr>
              <a:t> Example 2 </a:t>
            </a:r>
            <a:r>
              <a:rPr lang="en-US" sz="4600" dirty="0" smtClean="0">
                <a:solidFill>
                  <a:schemeClr val="bg1"/>
                </a:solidFill>
                <a:latin typeface="comic"/>
              </a:rPr>
              <a:t>of Water</a:t>
            </a:r>
            <a:endParaRPr dirty="0">
              <a:solidFill>
                <a:schemeClr val="bg1"/>
              </a:solidFill>
            </a:endParaRPr>
          </a:p>
        </p:txBody>
      </p:sp>
      <p:sp>
        <p:nvSpPr>
          <p:cNvPr id="168" name="CustomShape 2"/>
          <p:cNvSpPr/>
          <p:nvPr/>
        </p:nvSpPr>
        <p:spPr>
          <a:xfrm>
            <a:off x="504000" y="2075400"/>
            <a:ext cx="9071640" cy="5038560"/>
          </a:xfrm>
          <a:prstGeom prst="rect">
            <a:avLst/>
          </a:prstGeom>
          <a:noFill/>
          <a:ln>
            <a:noFill/>
          </a:ln>
        </p:spPr>
        <p:txBody>
          <a:bodyPr lIns="100800" tIns="50400" rIns="100800" bIns="50400"/>
          <a:lstStyle/>
          <a:p>
            <a:pPr>
              <a:lnSpc>
                <a:spcPct val="100000"/>
              </a:lnSpc>
              <a:buSzPct val="80000"/>
            </a:pPr>
            <a:endParaRPr dirty="0">
              <a:latin typeface="Arial" pitchFamily="34" charset="0"/>
              <a:cs typeface="Arial" pitchFamily="34" charset="0"/>
            </a:endParaRPr>
          </a:p>
        </p:txBody>
      </p:sp>
      <p:sp>
        <p:nvSpPr>
          <p:cNvPr id="7" name="TextBox 6"/>
          <p:cNvSpPr txBox="1"/>
          <p:nvPr/>
        </p:nvSpPr>
        <p:spPr>
          <a:xfrm>
            <a:off x="935856" y="1619597"/>
            <a:ext cx="2736304" cy="5509200"/>
          </a:xfrm>
          <a:prstGeom prst="rect">
            <a:avLst/>
          </a:prstGeom>
          <a:noFill/>
        </p:spPr>
        <p:txBody>
          <a:bodyPr wrap="square" rtlCol="0">
            <a:spAutoFit/>
          </a:bodyPr>
          <a:lstStyle/>
          <a:p>
            <a:r>
              <a:rPr lang="en-CA" sz="3200" dirty="0" smtClean="0">
                <a:solidFill>
                  <a:schemeClr val="bg1"/>
                </a:solidFill>
              </a:rPr>
              <a:t>The Fraser River carries billions of rocks to places and as its doing that the river goes through the land making a deep deep valley.</a:t>
            </a:r>
            <a:endParaRPr lang="en-CA" sz="3200" dirty="0">
              <a:solidFill>
                <a:schemeClr val="bg1"/>
              </a:solidFill>
            </a:endParaRPr>
          </a:p>
        </p:txBody>
      </p:sp>
      <p:pic>
        <p:nvPicPr>
          <p:cNvPr id="8" name="Picture 7" descr="2-Fraser-River-Canyon1.jpg"/>
          <p:cNvPicPr>
            <a:picLocks noChangeAspect="1"/>
          </p:cNvPicPr>
          <p:nvPr/>
        </p:nvPicPr>
        <p:blipFill>
          <a:blip r:embed="rId2" cstate="print"/>
          <a:stretch>
            <a:fillRect/>
          </a:stretch>
        </p:blipFill>
        <p:spPr>
          <a:xfrm>
            <a:off x="4536256" y="2339677"/>
            <a:ext cx="4608512" cy="381642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503808" y="251445"/>
            <a:ext cx="9071640" cy="1152128"/>
          </a:xfrm>
          <a:prstGeom prst="rect">
            <a:avLst/>
          </a:prstGeom>
          <a:noFill/>
          <a:ln>
            <a:noFill/>
          </a:ln>
        </p:spPr>
        <p:txBody>
          <a:bodyPr lIns="100800" tIns="50400" rIns="100800" bIns="50400" anchor="ctr"/>
          <a:lstStyle/>
          <a:p>
            <a:pPr>
              <a:lnSpc>
                <a:spcPct val="100000"/>
              </a:lnSpc>
            </a:pPr>
            <a:r>
              <a:rPr lang="en-US" sz="4600" dirty="0" smtClean="0">
                <a:solidFill>
                  <a:srgbClr val="7487AA"/>
                </a:solidFill>
                <a:latin typeface="comic"/>
              </a:rPr>
              <a:t>             </a:t>
            </a:r>
            <a:r>
              <a:rPr lang="en-US" sz="4600" dirty="0" smtClean="0">
                <a:solidFill>
                  <a:schemeClr val="bg1"/>
                </a:solidFill>
                <a:latin typeface="comic"/>
              </a:rPr>
              <a:t>Example of Water </a:t>
            </a:r>
            <a:endParaRPr dirty="0">
              <a:solidFill>
                <a:schemeClr val="bg1"/>
              </a:solidFill>
            </a:endParaRPr>
          </a:p>
        </p:txBody>
      </p:sp>
      <p:sp>
        <p:nvSpPr>
          <p:cNvPr id="170" name="CustomShape 2"/>
          <p:cNvSpPr/>
          <p:nvPr/>
        </p:nvSpPr>
        <p:spPr>
          <a:xfrm>
            <a:off x="504000" y="1907628"/>
            <a:ext cx="4104264" cy="4464497"/>
          </a:xfrm>
          <a:prstGeom prst="rect">
            <a:avLst/>
          </a:prstGeom>
          <a:noFill/>
          <a:ln>
            <a:noFill/>
          </a:ln>
        </p:spPr>
        <p:txBody>
          <a:bodyPr lIns="100800" tIns="50400" rIns="100800" bIns="50400"/>
          <a:lstStyle/>
          <a:p>
            <a:pPr>
              <a:lnSpc>
                <a:spcPct val="100000"/>
              </a:lnSpc>
              <a:buSzPct val="80000"/>
            </a:pPr>
            <a:r>
              <a:rPr lang="en-CA" sz="3600" dirty="0" smtClean="0">
                <a:solidFill>
                  <a:schemeClr val="bg1"/>
                </a:solidFill>
              </a:rPr>
              <a:t>In a delta, the </a:t>
            </a:r>
          </a:p>
          <a:p>
            <a:pPr>
              <a:lnSpc>
                <a:spcPct val="100000"/>
              </a:lnSpc>
              <a:buSzPct val="80000"/>
            </a:pPr>
            <a:r>
              <a:rPr lang="en-CA" sz="3600" dirty="0" smtClean="0">
                <a:solidFill>
                  <a:schemeClr val="bg1"/>
                </a:solidFill>
              </a:rPr>
              <a:t>water usually </a:t>
            </a:r>
          </a:p>
          <a:p>
            <a:pPr>
              <a:lnSpc>
                <a:spcPct val="100000"/>
              </a:lnSpc>
              <a:buSzPct val="80000"/>
            </a:pPr>
            <a:r>
              <a:rPr lang="en-CA" sz="3600" dirty="0" smtClean="0">
                <a:solidFill>
                  <a:schemeClr val="bg1"/>
                </a:solidFill>
              </a:rPr>
              <a:t>breaks into a total </a:t>
            </a:r>
          </a:p>
          <a:p>
            <a:pPr>
              <a:lnSpc>
                <a:spcPct val="100000"/>
              </a:lnSpc>
              <a:buSzPct val="80000"/>
            </a:pPr>
            <a:r>
              <a:rPr lang="en-CA" sz="3600" dirty="0" smtClean="0">
                <a:solidFill>
                  <a:schemeClr val="bg1"/>
                </a:solidFill>
              </a:rPr>
              <a:t>of tinier pathways </a:t>
            </a:r>
          </a:p>
          <a:p>
            <a:pPr>
              <a:lnSpc>
                <a:spcPct val="100000"/>
              </a:lnSpc>
              <a:buSzPct val="80000"/>
            </a:pPr>
            <a:r>
              <a:rPr lang="en-CA" sz="3600" dirty="0" smtClean="0">
                <a:solidFill>
                  <a:schemeClr val="bg1"/>
                </a:solidFill>
              </a:rPr>
              <a:t>and is separated </a:t>
            </a:r>
          </a:p>
          <a:p>
            <a:pPr>
              <a:lnSpc>
                <a:spcPct val="100000"/>
              </a:lnSpc>
              <a:buSzPct val="80000"/>
            </a:pPr>
            <a:r>
              <a:rPr lang="en-CA" sz="3600" dirty="0" smtClean="0">
                <a:solidFill>
                  <a:schemeClr val="bg1"/>
                </a:solidFill>
              </a:rPr>
              <a:t>by a segment of sediment.</a:t>
            </a:r>
            <a:endParaRPr sz="3600" dirty="0">
              <a:solidFill>
                <a:schemeClr val="bg1"/>
              </a:solidFill>
            </a:endParaRPr>
          </a:p>
        </p:txBody>
      </p:sp>
      <p:pic>
        <p:nvPicPr>
          <p:cNvPr id="4" name="Picture 3" descr="Delta_8043.jpg"/>
          <p:cNvPicPr>
            <a:picLocks noChangeAspect="1"/>
          </p:cNvPicPr>
          <p:nvPr/>
        </p:nvPicPr>
        <p:blipFill>
          <a:blip r:embed="rId2" cstate="print"/>
          <a:stretch>
            <a:fillRect/>
          </a:stretch>
        </p:blipFill>
        <p:spPr>
          <a:xfrm>
            <a:off x="4536256" y="1691605"/>
            <a:ext cx="5112568" cy="331236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504000" y="179438"/>
            <a:ext cx="9071640" cy="1368152"/>
          </a:xfrm>
          <a:prstGeom prst="rect">
            <a:avLst/>
          </a:prstGeom>
          <a:noFill/>
          <a:ln>
            <a:noFill/>
          </a:ln>
        </p:spPr>
        <p:txBody>
          <a:bodyPr lIns="100800" tIns="50400" rIns="100800" bIns="50400" anchor="ctr"/>
          <a:lstStyle/>
          <a:p>
            <a:pPr>
              <a:lnSpc>
                <a:spcPct val="100000"/>
              </a:lnSpc>
            </a:pPr>
            <a:r>
              <a:rPr lang="en-US" sz="4600" dirty="0" smtClean="0">
                <a:solidFill>
                  <a:schemeClr val="bg1"/>
                </a:solidFill>
                <a:latin typeface="comic"/>
              </a:rPr>
              <a:t>                         Ice</a:t>
            </a:r>
            <a:endParaRPr dirty="0">
              <a:solidFill>
                <a:schemeClr val="bg1"/>
              </a:solidFill>
            </a:endParaRPr>
          </a:p>
        </p:txBody>
      </p:sp>
      <p:sp>
        <p:nvSpPr>
          <p:cNvPr id="172" name="CustomShape 2"/>
          <p:cNvSpPr/>
          <p:nvPr/>
        </p:nvSpPr>
        <p:spPr>
          <a:xfrm>
            <a:off x="504000" y="2075400"/>
            <a:ext cx="3888240" cy="5038560"/>
          </a:xfrm>
          <a:prstGeom prst="rect">
            <a:avLst/>
          </a:prstGeom>
          <a:noFill/>
          <a:ln>
            <a:noFill/>
          </a:ln>
        </p:spPr>
        <p:txBody>
          <a:bodyPr lIns="100800" tIns="50400" rIns="100800" bIns="50400"/>
          <a:lstStyle/>
          <a:p>
            <a:pPr>
              <a:lnSpc>
                <a:spcPct val="100000"/>
              </a:lnSpc>
            </a:pPr>
            <a:r>
              <a:rPr lang="en-US" sz="3300" dirty="0">
                <a:solidFill>
                  <a:srgbClr val="FFFFFF"/>
                </a:solidFill>
                <a:latin typeface="Arial" pitchFamily="34" charset="0"/>
                <a:cs typeface="Arial" pitchFamily="34" charset="0"/>
              </a:rPr>
              <a:t>Layers </a:t>
            </a:r>
            <a:r>
              <a:rPr lang="en-US" sz="3300" dirty="0" smtClean="0">
                <a:solidFill>
                  <a:srgbClr val="FFFFFF"/>
                </a:solidFill>
                <a:latin typeface="Arial" pitchFamily="34" charset="0"/>
                <a:cs typeface="Arial" pitchFamily="34" charset="0"/>
              </a:rPr>
              <a:t>of snow </a:t>
            </a:r>
          </a:p>
          <a:p>
            <a:pPr>
              <a:lnSpc>
                <a:spcPct val="100000"/>
              </a:lnSpc>
            </a:pPr>
            <a:r>
              <a:rPr lang="en-US" sz="3300" dirty="0" smtClean="0">
                <a:solidFill>
                  <a:srgbClr val="FFFFFF"/>
                </a:solidFill>
                <a:latin typeface="Arial" pitchFamily="34" charset="0"/>
                <a:cs typeface="Arial" pitchFamily="34" charset="0"/>
              </a:rPr>
              <a:t>are being pressed </a:t>
            </a:r>
          </a:p>
          <a:p>
            <a:pPr>
              <a:lnSpc>
                <a:spcPct val="100000"/>
              </a:lnSpc>
            </a:pPr>
            <a:r>
              <a:rPr lang="en-US" sz="3300" dirty="0" smtClean="0">
                <a:solidFill>
                  <a:srgbClr val="FFFFFF"/>
                </a:solidFill>
                <a:latin typeface="Arial" pitchFamily="34" charset="0"/>
                <a:cs typeface="Arial" pitchFamily="34" charset="0"/>
              </a:rPr>
              <a:t>together and the </a:t>
            </a:r>
          </a:p>
          <a:p>
            <a:pPr>
              <a:lnSpc>
                <a:spcPct val="100000"/>
              </a:lnSpc>
            </a:pPr>
            <a:r>
              <a:rPr lang="en-US" sz="3300" dirty="0" smtClean="0">
                <a:solidFill>
                  <a:srgbClr val="FFFFFF"/>
                </a:solidFill>
                <a:latin typeface="Arial" pitchFamily="34" charset="0"/>
                <a:cs typeface="Arial" pitchFamily="34" charset="0"/>
              </a:rPr>
              <a:t>pressure moderately </a:t>
            </a:r>
          </a:p>
          <a:p>
            <a:pPr>
              <a:lnSpc>
                <a:spcPct val="100000"/>
              </a:lnSpc>
            </a:pPr>
            <a:r>
              <a:rPr lang="en-US" sz="3300" dirty="0" smtClean="0">
                <a:solidFill>
                  <a:srgbClr val="FFFFFF"/>
                </a:solidFill>
                <a:latin typeface="Arial" pitchFamily="34" charset="0"/>
                <a:cs typeface="Arial" pitchFamily="34" charset="0"/>
              </a:rPr>
              <a:t>starts to turn the </a:t>
            </a:r>
          </a:p>
          <a:p>
            <a:pPr>
              <a:lnSpc>
                <a:spcPct val="100000"/>
              </a:lnSpc>
            </a:pPr>
            <a:r>
              <a:rPr lang="en-US" sz="3300" dirty="0" smtClean="0">
                <a:solidFill>
                  <a:srgbClr val="FFFFFF"/>
                </a:solidFill>
                <a:latin typeface="Arial" pitchFamily="34" charset="0"/>
                <a:cs typeface="Arial" pitchFamily="34" charset="0"/>
              </a:rPr>
              <a:t>snow into ice</a:t>
            </a:r>
          </a:p>
        </p:txBody>
      </p:sp>
      <p:pic>
        <p:nvPicPr>
          <p:cNvPr id="4" name="Picture 3" descr="8742463970_ccc80bf7e4_b.jpg"/>
          <p:cNvPicPr>
            <a:picLocks noChangeAspect="1"/>
          </p:cNvPicPr>
          <p:nvPr/>
        </p:nvPicPr>
        <p:blipFill>
          <a:blip r:embed="rId2" cstate="print"/>
          <a:stretch>
            <a:fillRect/>
          </a:stretch>
        </p:blipFill>
        <p:spPr>
          <a:xfrm>
            <a:off x="4032200" y="1835621"/>
            <a:ext cx="5832648" cy="391018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504000" y="294840"/>
            <a:ext cx="9071640" cy="1324757"/>
          </a:xfrm>
          <a:prstGeom prst="rect">
            <a:avLst/>
          </a:prstGeom>
          <a:noFill/>
          <a:ln>
            <a:noFill/>
          </a:ln>
        </p:spPr>
        <p:txBody>
          <a:bodyPr lIns="100800" tIns="50400" rIns="100800" bIns="50400" anchor="ctr"/>
          <a:lstStyle/>
          <a:p>
            <a:pPr>
              <a:lnSpc>
                <a:spcPct val="100000"/>
              </a:lnSpc>
            </a:pPr>
            <a:r>
              <a:rPr lang="en-US" sz="4600" dirty="0" smtClean="0">
                <a:solidFill>
                  <a:schemeClr val="bg1"/>
                </a:solidFill>
                <a:latin typeface="comic"/>
              </a:rPr>
              <a:t>               Example of Ice </a:t>
            </a:r>
            <a:endParaRPr dirty="0">
              <a:solidFill>
                <a:schemeClr val="bg1"/>
              </a:solidFill>
            </a:endParaRPr>
          </a:p>
        </p:txBody>
      </p:sp>
      <p:sp>
        <p:nvSpPr>
          <p:cNvPr id="174" name="CustomShape 2"/>
          <p:cNvSpPr/>
          <p:nvPr/>
        </p:nvSpPr>
        <p:spPr>
          <a:xfrm>
            <a:off x="504000" y="2075400"/>
            <a:ext cx="4464304" cy="5038560"/>
          </a:xfrm>
          <a:prstGeom prst="rect">
            <a:avLst/>
          </a:prstGeom>
          <a:noFill/>
          <a:ln>
            <a:noFill/>
          </a:ln>
        </p:spPr>
        <p:txBody>
          <a:bodyPr lIns="100800" tIns="50400" rIns="100800" bIns="50400"/>
          <a:lstStyle/>
          <a:p>
            <a:pPr>
              <a:lnSpc>
                <a:spcPct val="100000"/>
              </a:lnSpc>
            </a:pPr>
            <a:r>
              <a:rPr lang="en-CA" sz="2400" dirty="0" smtClean="0">
                <a:solidFill>
                  <a:schemeClr val="bg1"/>
                </a:solidFill>
                <a:latin typeface="Arial" pitchFamily="34" charset="0"/>
                <a:cs typeface="Arial" pitchFamily="34" charset="0"/>
              </a:rPr>
              <a:t>The weight of the </a:t>
            </a:r>
          </a:p>
          <a:p>
            <a:pPr>
              <a:lnSpc>
                <a:spcPct val="100000"/>
              </a:lnSpc>
            </a:pPr>
            <a:r>
              <a:rPr lang="en-CA" sz="2400" dirty="0" smtClean="0">
                <a:solidFill>
                  <a:schemeClr val="bg1"/>
                </a:solidFill>
                <a:latin typeface="Arial" pitchFamily="34" charset="0"/>
                <a:cs typeface="Arial" pitchFamily="34" charset="0"/>
              </a:rPr>
              <a:t>ice size makes the glacier</a:t>
            </a:r>
          </a:p>
          <a:p>
            <a:pPr>
              <a:lnSpc>
                <a:spcPct val="100000"/>
              </a:lnSpc>
            </a:pPr>
            <a:r>
              <a:rPr lang="en-CA" sz="2400" dirty="0" smtClean="0">
                <a:solidFill>
                  <a:schemeClr val="bg1"/>
                </a:solidFill>
                <a:latin typeface="Arial" pitchFamily="34" charset="0"/>
                <a:cs typeface="Arial" pitchFamily="34" charset="0"/>
              </a:rPr>
              <a:t> go down hill and the rocks and</a:t>
            </a:r>
          </a:p>
          <a:p>
            <a:pPr>
              <a:lnSpc>
                <a:spcPct val="100000"/>
              </a:lnSpc>
            </a:pPr>
            <a:r>
              <a:rPr lang="en-CA" sz="2400" dirty="0" smtClean="0">
                <a:solidFill>
                  <a:schemeClr val="bg1"/>
                </a:solidFill>
                <a:latin typeface="Arial" pitchFamily="34" charset="0"/>
                <a:cs typeface="Arial" pitchFamily="34" charset="0"/>
              </a:rPr>
              <a:t> dirt that are frozen inside the </a:t>
            </a:r>
          </a:p>
          <a:p>
            <a:pPr>
              <a:lnSpc>
                <a:spcPct val="100000"/>
              </a:lnSpc>
            </a:pPr>
            <a:r>
              <a:rPr lang="en-CA" sz="2400" dirty="0" smtClean="0">
                <a:solidFill>
                  <a:schemeClr val="bg1"/>
                </a:solidFill>
                <a:latin typeface="Arial" pitchFamily="34" charset="0"/>
                <a:cs typeface="Arial" pitchFamily="34" charset="0"/>
              </a:rPr>
              <a:t>ice travel with the glacier will be </a:t>
            </a:r>
            <a:r>
              <a:rPr lang="en-CA" sz="2400" dirty="0" smtClean="0">
                <a:solidFill>
                  <a:schemeClr val="bg1"/>
                </a:solidFill>
                <a:latin typeface="Arial" pitchFamily="34" charset="0"/>
                <a:cs typeface="Arial" pitchFamily="34" charset="0"/>
              </a:rPr>
              <a:t> lugged </a:t>
            </a:r>
            <a:r>
              <a:rPr lang="en-CA" sz="2400" dirty="0" smtClean="0">
                <a:solidFill>
                  <a:schemeClr val="bg1"/>
                </a:solidFill>
                <a:latin typeface="Arial" pitchFamily="34" charset="0"/>
                <a:cs typeface="Arial" pitchFamily="34" charset="0"/>
              </a:rPr>
              <a:t>for tons of </a:t>
            </a:r>
            <a:r>
              <a:rPr lang="en-CA" sz="2400" dirty="0" smtClean="0">
                <a:solidFill>
                  <a:schemeClr val="bg1"/>
                </a:solidFill>
                <a:latin typeface="Arial" pitchFamily="34" charset="0"/>
                <a:cs typeface="Arial" pitchFamily="34" charset="0"/>
              </a:rPr>
              <a:t>kilometers before </a:t>
            </a:r>
            <a:r>
              <a:rPr lang="en-CA" sz="2400" dirty="0" smtClean="0">
                <a:solidFill>
                  <a:schemeClr val="bg1"/>
                </a:solidFill>
                <a:latin typeface="Arial" pitchFamily="34" charset="0"/>
                <a:cs typeface="Arial" pitchFamily="34" charset="0"/>
              </a:rPr>
              <a:t>being deposit into </a:t>
            </a:r>
            <a:r>
              <a:rPr lang="en-CA" sz="2400" dirty="0" smtClean="0">
                <a:solidFill>
                  <a:schemeClr val="bg1"/>
                </a:solidFill>
                <a:latin typeface="Arial" pitchFamily="34" charset="0"/>
                <a:cs typeface="Arial" pitchFamily="34" charset="0"/>
              </a:rPr>
              <a:t>a different </a:t>
            </a:r>
            <a:r>
              <a:rPr lang="en-CA" sz="2400" dirty="0" smtClean="0">
                <a:solidFill>
                  <a:schemeClr val="bg1"/>
                </a:solidFill>
                <a:latin typeface="Arial" pitchFamily="34" charset="0"/>
                <a:cs typeface="Arial" pitchFamily="34" charset="0"/>
              </a:rPr>
              <a:t>place when the glacier </a:t>
            </a:r>
            <a:r>
              <a:rPr lang="en-CA" sz="2400" dirty="0" smtClean="0">
                <a:solidFill>
                  <a:schemeClr val="bg1"/>
                </a:solidFill>
                <a:latin typeface="Arial" pitchFamily="34" charset="0"/>
                <a:cs typeface="Arial" pitchFamily="34" charset="0"/>
              </a:rPr>
              <a:t>begins </a:t>
            </a:r>
            <a:r>
              <a:rPr lang="en-CA" sz="2400" dirty="0" smtClean="0">
                <a:solidFill>
                  <a:schemeClr val="bg1"/>
                </a:solidFill>
                <a:latin typeface="Arial" pitchFamily="34" charset="0"/>
                <a:cs typeface="Arial" pitchFamily="34" charset="0"/>
              </a:rPr>
              <a:t>to disintegrate.</a:t>
            </a:r>
            <a:endParaRPr sz="2400" dirty="0">
              <a:solidFill>
                <a:schemeClr val="bg1"/>
              </a:solidFill>
              <a:latin typeface="Arial" pitchFamily="34" charset="0"/>
              <a:cs typeface="Arial" pitchFamily="34" charset="0"/>
            </a:endParaRPr>
          </a:p>
        </p:txBody>
      </p:sp>
      <p:pic>
        <p:nvPicPr>
          <p:cNvPr id="4" name="Picture 3" descr="GlaciarPaine.JPG"/>
          <p:cNvPicPr>
            <a:picLocks noChangeAspect="1"/>
          </p:cNvPicPr>
          <p:nvPr/>
        </p:nvPicPr>
        <p:blipFill>
          <a:blip r:embed="rId2" cstate="print"/>
          <a:stretch>
            <a:fillRect/>
          </a:stretch>
        </p:blipFill>
        <p:spPr>
          <a:xfrm>
            <a:off x="4896296" y="2123653"/>
            <a:ext cx="4824536" cy="381642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504000" y="294840"/>
            <a:ext cx="9071640" cy="1252749"/>
          </a:xfrm>
          <a:prstGeom prst="rect">
            <a:avLst/>
          </a:prstGeom>
          <a:noFill/>
          <a:ln>
            <a:noFill/>
          </a:ln>
        </p:spPr>
        <p:txBody>
          <a:bodyPr lIns="100800" tIns="50400" rIns="100800" bIns="50400" anchor="ctr"/>
          <a:lstStyle/>
          <a:p>
            <a:pPr>
              <a:lnSpc>
                <a:spcPct val="100000"/>
              </a:lnSpc>
            </a:pPr>
            <a:r>
              <a:rPr lang="en-US" sz="4600" dirty="0" smtClean="0">
                <a:solidFill>
                  <a:schemeClr val="bg1"/>
                </a:solidFill>
                <a:latin typeface="comic"/>
              </a:rPr>
              <a:t>               </a:t>
            </a:r>
            <a:r>
              <a:rPr lang="en-US" sz="4600" dirty="0" smtClean="0">
                <a:solidFill>
                  <a:schemeClr val="bg1"/>
                </a:solidFill>
                <a:latin typeface="comic"/>
              </a:rPr>
              <a:t>Example 2 </a:t>
            </a:r>
            <a:r>
              <a:rPr lang="en-US" sz="4600" dirty="0" smtClean="0">
                <a:solidFill>
                  <a:schemeClr val="bg1"/>
                </a:solidFill>
                <a:latin typeface="comic"/>
              </a:rPr>
              <a:t>of Ice</a:t>
            </a:r>
            <a:endParaRPr dirty="0">
              <a:solidFill>
                <a:schemeClr val="bg1"/>
              </a:solidFill>
            </a:endParaRPr>
          </a:p>
        </p:txBody>
      </p:sp>
      <p:sp>
        <p:nvSpPr>
          <p:cNvPr id="176" name="CustomShape 2"/>
          <p:cNvSpPr/>
          <p:nvPr/>
        </p:nvSpPr>
        <p:spPr>
          <a:xfrm>
            <a:off x="504000" y="2075400"/>
            <a:ext cx="3744224" cy="5038560"/>
          </a:xfrm>
          <a:prstGeom prst="rect">
            <a:avLst/>
          </a:prstGeom>
          <a:noFill/>
          <a:ln>
            <a:noFill/>
          </a:ln>
        </p:spPr>
        <p:txBody>
          <a:bodyPr lIns="100800" tIns="50400" rIns="100800" bIns="50400"/>
          <a:lstStyle/>
          <a:p>
            <a:pPr>
              <a:lnSpc>
                <a:spcPct val="100000"/>
              </a:lnSpc>
              <a:buSzPct val="80000"/>
            </a:pPr>
            <a:r>
              <a:rPr lang="en-CA" sz="2800" dirty="0" smtClean="0">
                <a:solidFill>
                  <a:schemeClr val="bg1"/>
                </a:solidFill>
                <a:latin typeface="Arial" pitchFamily="34" charset="0"/>
                <a:cs typeface="Arial" pitchFamily="34" charset="0"/>
              </a:rPr>
              <a:t>When rivers </a:t>
            </a:r>
          </a:p>
          <a:p>
            <a:pPr>
              <a:lnSpc>
                <a:spcPct val="100000"/>
              </a:lnSpc>
              <a:buSzPct val="80000"/>
            </a:pPr>
            <a:r>
              <a:rPr lang="en-CA" sz="2800" dirty="0" smtClean="0">
                <a:solidFill>
                  <a:schemeClr val="bg1"/>
                </a:solidFill>
                <a:latin typeface="Arial" pitchFamily="34" charset="0"/>
                <a:cs typeface="Arial" pitchFamily="34" charset="0"/>
              </a:rPr>
              <a:t>of ice is carried </a:t>
            </a:r>
          </a:p>
          <a:p>
            <a:pPr>
              <a:lnSpc>
                <a:spcPct val="100000"/>
              </a:lnSpc>
              <a:buSzPct val="80000"/>
            </a:pPr>
            <a:r>
              <a:rPr lang="en-CA" sz="2800" dirty="0" smtClean="0">
                <a:solidFill>
                  <a:schemeClr val="bg1"/>
                </a:solidFill>
                <a:latin typeface="Arial" pitchFamily="34" charset="0"/>
                <a:cs typeface="Arial" pitchFamily="34" charset="0"/>
              </a:rPr>
              <a:t>down mountainsides</a:t>
            </a:r>
          </a:p>
          <a:p>
            <a:pPr>
              <a:lnSpc>
                <a:spcPct val="100000"/>
              </a:lnSpc>
              <a:buSzPct val="80000"/>
            </a:pPr>
            <a:r>
              <a:rPr lang="en-CA" sz="2800" dirty="0" smtClean="0">
                <a:solidFill>
                  <a:schemeClr val="bg1"/>
                </a:solidFill>
                <a:latin typeface="Arial" pitchFamily="34" charset="0"/>
                <a:cs typeface="Arial" pitchFamily="34" charset="0"/>
              </a:rPr>
              <a:t> they destroyed the </a:t>
            </a:r>
          </a:p>
          <a:p>
            <a:pPr>
              <a:lnSpc>
                <a:spcPct val="100000"/>
              </a:lnSpc>
              <a:buSzPct val="80000"/>
            </a:pPr>
            <a:r>
              <a:rPr lang="en-CA" sz="2800" dirty="0" smtClean="0">
                <a:solidFill>
                  <a:schemeClr val="bg1"/>
                </a:solidFill>
                <a:latin typeface="Arial" pitchFamily="34" charset="0"/>
                <a:cs typeface="Arial" pitchFamily="34" charset="0"/>
              </a:rPr>
              <a:t>U-shaped valley </a:t>
            </a:r>
          </a:p>
          <a:p>
            <a:pPr>
              <a:lnSpc>
                <a:spcPct val="100000"/>
              </a:lnSpc>
              <a:buSzPct val="80000"/>
            </a:pPr>
            <a:r>
              <a:rPr lang="en-CA" sz="2800" dirty="0" smtClean="0">
                <a:solidFill>
                  <a:schemeClr val="bg1"/>
                </a:solidFill>
                <a:latin typeface="Arial" pitchFamily="34" charset="0"/>
                <a:cs typeface="Arial" pitchFamily="34" charset="0"/>
              </a:rPr>
              <a:t>and along the shore, most of the valleys were brimming with seawater after the glaciers disintegrated </a:t>
            </a:r>
            <a:endParaRPr sz="2800" dirty="0">
              <a:solidFill>
                <a:schemeClr val="bg1"/>
              </a:solidFill>
              <a:latin typeface="Arial" pitchFamily="34" charset="0"/>
              <a:cs typeface="Arial" pitchFamily="34" charset="0"/>
            </a:endParaRPr>
          </a:p>
        </p:txBody>
      </p:sp>
      <p:pic>
        <p:nvPicPr>
          <p:cNvPr id="4" name="Picture 3" descr="1.jpg"/>
          <p:cNvPicPr>
            <a:picLocks noChangeAspect="1"/>
          </p:cNvPicPr>
          <p:nvPr/>
        </p:nvPicPr>
        <p:blipFill>
          <a:blip r:embed="rId2" cstate="print"/>
          <a:stretch>
            <a:fillRect/>
          </a:stretch>
        </p:blipFill>
        <p:spPr>
          <a:xfrm>
            <a:off x="4104208" y="1835621"/>
            <a:ext cx="5832648" cy="4572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504000" y="301320"/>
            <a:ext cx="9070560" cy="1261080"/>
          </a:xfrm>
          <a:prstGeom prst="rect">
            <a:avLst/>
          </a:prstGeom>
          <a:noFill/>
          <a:ln>
            <a:noFill/>
          </a:ln>
        </p:spPr>
        <p:txBody>
          <a:bodyPr lIns="0" tIns="0" rIns="0" bIns="0" anchor="ctr"/>
          <a:lstStyle/>
          <a:p>
            <a:pPr algn="ctr">
              <a:lnSpc>
                <a:spcPct val="100000"/>
              </a:lnSpc>
            </a:pPr>
            <a:r>
              <a:rPr lang="en-US" sz="4400">
                <a:solidFill>
                  <a:srgbClr val="FFFFFF"/>
                </a:solidFill>
                <a:latin typeface="comic"/>
              </a:rPr>
              <a:t>Definition of Mechanical Weathering</a:t>
            </a:r>
            <a:endParaRPr/>
          </a:p>
        </p:txBody>
      </p:sp>
      <p:sp>
        <p:nvSpPr>
          <p:cNvPr id="120" name="CustomShape 2"/>
          <p:cNvSpPr/>
          <p:nvPr/>
        </p:nvSpPr>
        <p:spPr>
          <a:xfrm>
            <a:off x="504000" y="1769040"/>
            <a:ext cx="9070560" cy="4383360"/>
          </a:xfrm>
          <a:prstGeom prst="rect">
            <a:avLst/>
          </a:prstGeom>
          <a:noFill/>
          <a:ln>
            <a:noFill/>
          </a:ln>
        </p:spPr>
        <p:txBody>
          <a:bodyPr lIns="0" tIns="0" rIns="0" bIns="0"/>
          <a:lstStyle/>
          <a:p>
            <a:pPr>
              <a:lnSpc>
                <a:spcPct val="100000"/>
              </a:lnSpc>
              <a:buSzPct val="45000"/>
              <a:buFont typeface="StarSymbol"/>
              <a:buChar char="l"/>
            </a:pPr>
            <a:r>
              <a:rPr lang="en-US" sz="3200" dirty="0" smtClean="0">
                <a:solidFill>
                  <a:srgbClr val="FFFFFF"/>
                </a:solidFill>
                <a:latin typeface="comic"/>
              </a:rPr>
              <a:t>Mechanical weathering is physical forces that breaks down rocks into smaller pieces</a:t>
            </a:r>
            <a:endParaRPr dirty="0"/>
          </a:p>
          <a:p>
            <a:pPr>
              <a:lnSpc>
                <a:spcPct val="100000"/>
              </a:lnSpc>
            </a:pPr>
            <a:endParaRPr dirty="0"/>
          </a:p>
        </p:txBody>
      </p:sp>
      <p:pic>
        <p:nvPicPr>
          <p:cNvPr id="4" name="Picture 3" descr="8372313_orig.jpg"/>
          <p:cNvPicPr>
            <a:picLocks noChangeAspect="1"/>
          </p:cNvPicPr>
          <p:nvPr/>
        </p:nvPicPr>
        <p:blipFill>
          <a:blip r:embed="rId2" cstate="print"/>
          <a:stretch>
            <a:fillRect/>
          </a:stretch>
        </p:blipFill>
        <p:spPr>
          <a:xfrm>
            <a:off x="2520032" y="2915741"/>
            <a:ext cx="4911080" cy="393533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504000" y="301320"/>
            <a:ext cx="9070560" cy="1261080"/>
          </a:xfrm>
          <a:prstGeom prst="rect">
            <a:avLst/>
          </a:prstGeom>
          <a:noFill/>
          <a:ln>
            <a:noFill/>
          </a:ln>
        </p:spPr>
        <p:txBody>
          <a:bodyPr lIns="0" tIns="0" rIns="0" bIns="0" anchor="ctr"/>
          <a:lstStyle/>
          <a:p>
            <a:pPr algn="ctr">
              <a:lnSpc>
                <a:spcPct val="100000"/>
              </a:lnSpc>
            </a:pPr>
            <a:r>
              <a:rPr lang="en-US" sz="4400">
                <a:solidFill>
                  <a:srgbClr val="FFFFFF"/>
                </a:solidFill>
                <a:latin typeface="comic"/>
              </a:rPr>
              <a:t>Ice Wedging </a:t>
            </a:r>
            <a:endParaRPr/>
          </a:p>
        </p:txBody>
      </p:sp>
      <p:sp>
        <p:nvSpPr>
          <p:cNvPr id="122" name="CustomShape 2"/>
          <p:cNvSpPr/>
          <p:nvPr/>
        </p:nvSpPr>
        <p:spPr>
          <a:xfrm>
            <a:off x="504000" y="1769040"/>
            <a:ext cx="3315960" cy="5133960"/>
          </a:xfrm>
          <a:prstGeom prst="rect">
            <a:avLst/>
          </a:prstGeom>
          <a:noFill/>
          <a:ln>
            <a:noFill/>
          </a:ln>
        </p:spPr>
        <p:txBody>
          <a:bodyPr lIns="0" tIns="0" rIns="0" bIns="0"/>
          <a:lstStyle/>
          <a:p>
            <a:pPr>
              <a:lnSpc>
                <a:spcPct val="100000"/>
              </a:lnSpc>
            </a:pPr>
            <a:r>
              <a:rPr lang="en-US" sz="2400" dirty="0">
                <a:solidFill>
                  <a:srgbClr val="FFFFFF"/>
                </a:solidFill>
                <a:latin typeface="comic"/>
              </a:rPr>
              <a:t>Ice wedging happens when </a:t>
            </a:r>
            <a:r>
              <a:rPr lang="en-US" sz="2400" dirty="0" smtClean="0">
                <a:solidFill>
                  <a:srgbClr val="FFFFFF"/>
                </a:solidFill>
                <a:latin typeface="comic"/>
              </a:rPr>
              <a:t>rain or any liquid gets in a rock crack. The </a:t>
            </a:r>
            <a:r>
              <a:rPr lang="en-US" sz="2400" dirty="0">
                <a:solidFill>
                  <a:srgbClr val="FFFFFF"/>
                </a:solidFill>
                <a:latin typeface="comic"/>
              </a:rPr>
              <a:t>water will freeze during the colder months putting so much pressure and it evenly widen. </a:t>
            </a:r>
            <a:endParaRPr dirty="0"/>
          </a:p>
        </p:txBody>
      </p:sp>
      <p:sp>
        <p:nvSpPr>
          <p:cNvPr id="123" name="CustomShape 3"/>
          <p:cNvSpPr/>
          <p:nvPr/>
        </p:nvSpPr>
        <p:spPr>
          <a:xfrm>
            <a:off x="5152680" y="1769040"/>
            <a:ext cx="4425840" cy="4383360"/>
          </a:xfrm>
          <a:prstGeom prst="rect">
            <a:avLst/>
          </a:prstGeom>
          <a:noFill/>
          <a:ln>
            <a:noFill/>
          </a:ln>
        </p:spPr>
      </p:sp>
      <p:pic>
        <p:nvPicPr>
          <p:cNvPr id="124" name="Picture 2"/>
          <p:cNvPicPr/>
          <p:nvPr/>
        </p:nvPicPr>
        <p:blipFill>
          <a:blip r:embed="rId2" cstate="print"/>
          <a:stretch>
            <a:fillRect/>
          </a:stretch>
        </p:blipFill>
        <p:spPr>
          <a:xfrm>
            <a:off x="4176216" y="1475581"/>
            <a:ext cx="5184576" cy="4723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625" y="179437"/>
            <a:ext cx="9072000" cy="1262160"/>
          </a:xfrm>
        </p:spPr>
        <p:txBody>
          <a:bodyPr/>
          <a:lstStyle/>
          <a:p>
            <a:r>
              <a:rPr lang="en-CA" i="1" dirty="0" smtClean="0"/>
              <a:t>                                           </a:t>
            </a:r>
            <a:r>
              <a:rPr lang="en-CA" i="1" dirty="0" smtClean="0"/>
              <a:t>        </a:t>
            </a:r>
            <a:r>
              <a:rPr lang="en-CA" sz="3600" i="1" dirty="0" smtClean="0">
                <a:solidFill>
                  <a:schemeClr val="bg1"/>
                </a:solidFill>
              </a:rPr>
              <a:t>Wind</a:t>
            </a:r>
            <a:endParaRPr lang="en-CA" i="1" dirty="0">
              <a:solidFill>
                <a:schemeClr val="bg1"/>
              </a:solidFill>
            </a:endParaRPr>
          </a:p>
        </p:txBody>
      </p:sp>
      <p:sp>
        <p:nvSpPr>
          <p:cNvPr id="3" name="Text Placeholder 2"/>
          <p:cNvSpPr>
            <a:spLocks noGrp="1"/>
          </p:cNvSpPr>
          <p:nvPr>
            <p:ph type="body"/>
          </p:nvPr>
        </p:nvSpPr>
        <p:spPr>
          <a:xfrm>
            <a:off x="215776" y="1907629"/>
            <a:ext cx="4968552" cy="4032448"/>
          </a:xfrm>
        </p:spPr>
        <p:txBody>
          <a:bodyPr/>
          <a:lstStyle/>
          <a:p>
            <a:r>
              <a:rPr lang="en-CA" sz="3200" dirty="0" smtClean="0">
                <a:solidFill>
                  <a:schemeClr val="bg1"/>
                </a:solidFill>
              </a:rPr>
              <a:t>Sand and tiny rocks transported by the wind has the same development as sandpaper as they scrape the outer layer of the rock.  </a:t>
            </a:r>
            <a:endParaRPr lang="en-CA" sz="3200" dirty="0">
              <a:solidFill>
                <a:schemeClr val="bg1"/>
              </a:solidFill>
            </a:endParaRPr>
          </a:p>
        </p:txBody>
      </p:sp>
      <p:pic>
        <p:nvPicPr>
          <p:cNvPr id="5" name="Picture 4" descr="e21cafec4b7c59a11ae31541fb62809d.png"/>
          <p:cNvPicPr>
            <a:picLocks noChangeAspect="1"/>
          </p:cNvPicPr>
          <p:nvPr/>
        </p:nvPicPr>
        <p:blipFill>
          <a:blip r:embed="rId2" cstate="print"/>
          <a:stretch>
            <a:fillRect/>
          </a:stretch>
        </p:blipFill>
        <p:spPr>
          <a:xfrm>
            <a:off x="5184328" y="1763613"/>
            <a:ext cx="4536504" cy="45365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504000" y="294840"/>
            <a:ext cx="9071640" cy="1541160"/>
          </a:xfrm>
          <a:prstGeom prst="rect">
            <a:avLst/>
          </a:prstGeom>
          <a:noFill/>
          <a:ln>
            <a:noFill/>
          </a:ln>
        </p:spPr>
        <p:txBody>
          <a:bodyPr lIns="100800" tIns="50400" rIns="100800" bIns="50400" anchor="ctr"/>
          <a:lstStyle/>
          <a:p>
            <a:pPr algn="ctr">
              <a:lnSpc>
                <a:spcPct val="100000"/>
              </a:lnSpc>
            </a:pPr>
            <a:r>
              <a:rPr lang="en-CA" sz="3200" dirty="0" smtClean="0">
                <a:solidFill>
                  <a:schemeClr val="bg1"/>
                </a:solidFill>
              </a:rPr>
              <a:t>Glaciers</a:t>
            </a:r>
            <a:endParaRPr sz="3200" dirty="0">
              <a:solidFill>
                <a:schemeClr val="bg1"/>
              </a:solidFill>
            </a:endParaRPr>
          </a:p>
        </p:txBody>
      </p:sp>
      <p:sp>
        <p:nvSpPr>
          <p:cNvPr id="133"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buSzPct val="80000"/>
            </a:pPr>
            <a:r>
              <a:rPr lang="en-US" sz="2900" dirty="0" smtClean="0">
                <a:solidFill>
                  <a:srgbClr val="FFFFFF"/>
                </a:solidFill>
                <a:latin typeface="comic"/>
              </a:rPr>
              <a:t>Glaciers will slowly go down the hill scrapping, trapping and tearing apart the rock beneath it.</a:t>
            </a:r>
            <a:endParaRPr dirty="0"/>
          </a:p>
        </p:txBody>
      </p:sp>
      <p:pic>
        <p:nvPicPr>
          <p:cNvPr id="5" name="Picture 4" descr="29-glacier.w710.h473.2x.jpg"/>
          <p:cNvPicPr>
            <a:picLocks noChangeAspect="1"/>
          </p:cNvPicPr>
          <p:nvPr/>
        </p:nvPicPr>
        <p:blipFill>
          <a:blip r:embed="rId2" cstate="print"/>
          <a:stretch>
            <a:fillRect/>
          </a:stretch>
        </p:blipFill>
        <p:spPr>
          <a:xfrm>
            <a:off x="4968304" y="1907629"/>
            <a:ext cx="4680520" cy="403553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576000" y="409320"/>
            <a:ext cx="9070560" cy="1261080"/>
          </a:xfrm>
          <a:prstGeom prst="rect">
            <a:avLst/>
          </a:prstGeom>
          <a:noFill/>
          <a:ln>
            <a:noFill/>
          </a:ln>
        </p:spPr>
        <p:txBody>
          <a:bodyPr lIns="0" tIns="0" rIns="0" bIns="0" anchor="ctr"/>
          <a:lstStyle/>
          <a:p>
            <a:pPr algn="ctr">
              <a:lnSpc>
                <a:spcPct val="100000"/>
              </a:lnSpc>
            </a:pPr>
            <a:r>
              <a:rPr lang="en-US" sz="4400">
                <a:solidFill>
                  <a:srgbClr val="FFFFFF"/>
                </a:solidFill>
                <a:latin typeface="comic"/>
              </a:rPr>
              <a:t>Water</a:t>
            </a:r>
            <a:endParaRPr/>
          </a:p>
        </p:txBody>
      </p:sp>
      <p:sp>
        <p:nvSpPr>
          <p:cNvPr id="130" name="CustomShape 2"/>
          <p:cNvSpPr/>
          <p:nvPr/>
        </p:nvSpPr>
        <p:spPr>
          <a:xfrm>
            <a:off x="504000" y="1769040"/>
            <a:ext cx="4425840" cy="4383360"/>
          </a:xfrm>
          <a:prstGeom prst="rect">
            <a:avLst/>
          </a:prstGeom>
          <a:noFill/>
          <a:ln>
            <a:noFill/>
          </a:ln>
        </p:spPr>
        <p:txBody>
          <a:bodyPr lIns="0" tIns="0" rIns="0" bIns="0"/>
          <a:lstStyle/>
          <a:p>
            <a:pPr>
              <a:lnSpc>
                <a:spcPct val="100000"/>
              </a:lnSpc>
              <a:buSzPct val="45000"/>
              <a:buFont typeface="StarSymbol"/>
              <a:buChar char="l"/>
            </a:pPr>
            <a:r>
              <a:rPr lang="en-US" sz="3200" dirty="0">
                <a:solidFill>
                  <a:srgbClr val="FFFFFF"/>
                </a:solidFill>
                <a:latin typeface="comic"/>
              </a:rPr>
              <a:t>Fast flowing water will rub against the surface of the rock making it </a:t>
            </a:r>
            <a:r>
              <a:rPr lang="en-US" sz="3200" dirty="0" smtClean="0">
                <a:solidFill>
                  <a:srgbClr val="FFFFFF"/>
                </a:solidFill>
                <a:latin typeface="comic"/>
              </a:rPr>
              <a:t>smooth.</a:t>
            </a:r>
            <a:endParaRPr dirty="0"/>
          </a:p>
        </p:txBody>
      </p:sp>
      <p:sp>
        <p:nvSpPr>
          <p:cNvPr id="131" name="CustomShape 3"/>
          <p:cNvSpPr/>
          <p:nvPr/>
        </p:nvSpPr>
        <p:spPr>
          <a:xfrm>
            <a:off x="5152680" y="1769040"/>
            <a:ext cx="4425840" cy="4383360"/>
          </a:xfrm>
          <a:prstGeom prst="rect">
            <a:avLst/>
          </a:prstGeom>
          <a:noFill/>
          <a:ln>
            <a:noFill/>
          </a:ln>
        </p:spPr>
      </p:sp>
      <p:pic>
        <p:nvPicPr>
          <p:cNvPr id="5" name="Picture 4" descr="dsc_4213.jpg"/>
          <p:cNvPicPr>
            <a:picLocks noChangeAspect="1"/>
          </p:cNvPicPr>
          <p:nvPr/>
        </p:nvPicPr>
        <p:blipFill>
          <a:blip r:embed="rId2" cstate="print"/>
          <a:stretch>
            <a:fillRect/>
          </a:stretch>
        </p:blipFill>
        <p:spPr>
          <a:xfrm>
            <a:off x="4824288" y="1907629"/>
            <a:ext cx="4896544" cy="442791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504000" y="294840"/>
            <a:ext cx="9071640" cy="1541160"/>
          </a:xfrm>
          <a:prstGeom prst="rect">
            <a:avLst/>
          </a:prstGeom>
          <a:noFill/>
          <a:ln>
            <a:noFill/>
          </a:ln>
        </p:spPr>
        <p:txBody>
          <a:bodyPr lIns="100800" tIns="50400" rIns="100800" bIns="50400" anchor="ctr"/>
          <a:lstStyle/>
          <a:p>
            <a:r>
              <a:rPr lang="en-US" sz="4600" dirty="0" smtClean="0">
                <a:solidFill>
                  <a:srgbClr val="7487AA"/>
                </a:solidFill>
                <a:latin typeface="comic"/>
              </a:rPr>
              <a:t>           </a:t>
            </a:r>
            <a:r>
              <a:rPr lang="en-US" sz="4600" dirty="0" smtClean="0">
                <a:solidFill>
                  <a:schemeClr val="bg1"/>
                </a:solidFill>
                <a:latin typeface="comic"/>
              </a:rPr>
              <a:t>Chemical </a:t>
            </a:r>
            <a:r>
              <a:rPr lang="en-US" sz="4600" dirty="0">
                <a:solidFill>
                  <a:schemeClr val="bg1"/>
                </a:solidFill>
                <a:latin typeface="comic"/>
              </a:rPr>
              <a:t>Weathering</a:t>
            </a:r>
            <a:endParaRPr dirty="0">
              <a:solidFill>
                <a:schemeClr val="bg1"/>
              </a:solidFill>
            </a:endParaRPr>
          </a:p>
          <a:p>
            <a:endParaRPr dirty="0"/>
          </a:p>
          <a:p>
            <a:pPr algn="ctr">
              <a:lnSpc>
                <a:spcPct val="100000"/>
              </a:lnSpc>
            </a:pPr>
            <a:endParaRPr dirty="0"/>
          </a:p>
        </p:txBody>
      </p:sp>
      <p:sp>
        <p:nvSpPr>
          <p:cNvPr id="136"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buSzPct val="80000"/>
            </a:pPr>
            <a:r>
              <a:rPr lang="en-US" sz="2900" dirty="0">
                <a:solidFill>
                  <a:srgbClr val="FFFFFF"/>
                </a:solidFill>
                <a:latin typeface="comic"/>
              </a:rPr>
              <a:t>Chemical weathering is caused by </a:t>
            </a:r>
            <a:r>
              <a:rPr lang="en-US" sz="2900" dirty="0" smtClean="0">
                <a:solidFill>
                  <a:srgbClr val="FFFFFF"/>
                </a:solidFill>
                <a:latin typeface="comic"/>
              </a:rPr>
              <a:t>a chemical reaction happening with water, air, the materials in rocks or another material. It can weaken or break down some of the stuff in it. </a:t>
            </a:r>
            <a:endParaRPr dirty="0"/>
          </a:p>
        </p:txBody>
      </p:sp>
      <p:sp>
        <p:nvSpPr>
          <p:cNvPr id="137" name="CustomShape 3"/>
          <p:cNvSpPr/>
          <p:nvPr/>
        </p:nvSpPr>
        <p:spPr>
          <a:xfrm>
            <a:off x="5124240" y="1898640"/>
            <a:ext cx="4451040" cy="4987800"/>
          </a:xfrm>
          <a:prstGeom prst="rect">
            <a:avLst/>
          </a:prstGeom>
          <a:noFill/>
          <a:ln>
            <a:noFill/>
          </a:ln>
        </p:spPr>
      </p:sp>
      <p:pic>
        <p:nvPicPr>
          <p:cNvPr id="5" name="Picture 4" descr="carbonation-min-600x397.jpg"/>
          <p:cNvPicPr>
            <a:picLocks noChangeAspect="1"/>
          </p:cNvPicPr>
          <p:nvPr/>
        </p:nvPicPr>
        <p:blipFill>
          <a:blip r:embed="rId2" cstate="print"/>
          <a:stretch>
            <a:fillRect/>
          </a:stretch>
        </p:blipFill>
        <p:spPr>
          <a:xfrm>
            <a:off x="4824288" y="1763613"/>
            <a:ext cx="4994920" cy="327736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504000" y="294840"/>
            <a:ext cx="9071640" cy="1541160"/>
          </a:xfrm>
          <a:prstGeom prst="rect">
            <a:avLst/>
          </a:prstGeom>
          <a:noFill/>
          <a:ln>
            <a:noFill/>
          </a:ln>
        </p:spPr>
        <p:txBody>
          <a:bodyPr lIns="100800" tIns="50400" rIns="100800" bIns="50400" anchor="ctr"/>
          <a:lstStyle/>
          <a:p>
            <a:r>
              <a:rPr lang="en-US" sz="4600" dirty="0" smtClean="0">
                <a:solidFill>
                  <a:srgbClr val="7487AA"/>
                </a:solidFill>
                <a:latin typeface="comic"/>
              </a:rPr>
              <a:t>                      </a:t>
            </a:r>
            <a:r>
              <a:rPr lang="en-US" sz="4600" dirty="0" smtClean="0">
                <a:solidFill>
                  <a:schemeClr val="bg1"/>
                </a:solidFill>
                <a:latin typeface="comic"/>
              </a:rPr>
              <a:t>Water</a:t>
            </a:r>
            <a:endParaRPr dirty="0">
              <a:solidFill>
                <a:schemeClr val="bg1"/>
              </a:solidFill>
            </a:endParaRPr>
          </a:p>
          <a:p>
            <a:pPr algn="ctr">
              <a:lnSpc>
                <a:spcPct val="100000"/>
              </a:lnSpc>
            </a:pPr>
            <a:endParaRPr dirty="0"/>
          </a:p>
        </p:txBody>
      </p:sp>
      <p:sp>
        <p:nvSpPr>
          <p:cNvPr id="139" name="CustomShape 2"/>
          <p:cNvSpPr/>
          <p:nvPr/>
        </p:nvSpPr>
        <p:spPr>
          <a:xfrm>
            <a:off x="504000" y="1898640"/>
            <a:ext cx="4451040" cy="4987800"/>
          </a:xfrm>
          <a:prstGeom prst="rect">
            <a:avLst/>
          </a:prstGeom>
          <a:noFill/>
          <a:ln>
            <a:noFill/>
          </a:ln>
        </p:spPr>
        <p:txBody>
          <a:bodyPr lIns="100800" tIns="50400" rIns="100800" bIns="50400"/>
          <a:lstStyle/>
          <a:p>
            <a:pPr>
              <a:lnSpc>
                <a:spcPct val="100000"/>
              </a:lnSpc>
            </a:pPr>
            <a:r>
              <a:rPr lang="en-US" sz="2900" dirty="0" smtClean="0">
                <a:solidFill>
                  <a:srgbClr val="FFFFFF"/>
                </a:solidFill>
                <a:latin typeface="Arial" pitchFamily="34" charset="0"/>
                <a:cs typeface="Arial" pitchFamily="34" charset="0"/>
              </a:rPr>
              <a:t>Water dissolves </a:t>
            </a:r>
            <a:r>
              <a:rPr lang="en-US" sz="2900" dirty="0">
                <a:solidFill>
                  <a:srgbClr val="FFFFFF"/>
                </a:solidFill>
                <a:latin typeface="Arial" pitchFamily="34" charset="0"/>
                <a:cs typeface="Arial" pitchFamily="34" charset="0"/>
              </a:rPr>
              <a:t>some </a:t>
            </a:r>
            <a:r>
              <a:rPr lang="en-US" sz="2900" dirty="0" smtClean="0">
                <a:solidFill>
                  <a:srgbClr val="FFFFFF"/>
                </a:solidFill>
                <a:latin typeface="Arial" pitchFamily="34" charset="0"/>
                <a:cs typeface="Arial" pitchFamily="34" charset="0"/>
              </a:rPr>
              <a:t>of the rocks materials and if the water has any </a:t>
            </a:r>
            <a:r>
              <a:rPr lang="en-US" sz="2900" dirty="0">
                <a:solidFill>
                  <a:srgbClr val="FFFFFF"/>
                </a:solidFill>
                <a:latin typeface="Arial" pitchFamily="34" charset="0"/>
                <a:cs typeface="Arial" pitchFamily="34" charset="0"/>
              </a:rPr>
              <a:t>human made </a:t>
            </a:r>
            <a:r>
              <a:rPr lang="en-US" sz="2900" dirty="0" smtClean="0">
                <a:solidFill>
                  <a:srgbClr val="FFFFFF"/>
                </a:solidFill>
                <a:latin typeface="Arial" pitchFamily="34" charset="0"/>
                <a:cs typeface="Arial" pitchFamily="34" charset="0"/>
              </a:rPr>
              <a:t>acids</a:t>
            </a:r>
            <a:r>
              <a:rPr lang="en-US" sz="2900" dirty="0">
                <a:solidFill>
                  <a:srgbClr val="FFFFFF"/>
                </a:solidFill>
                <a:latin typeface="Arial" pitchFamily="34" charset="0"/>
                <a:cs typeface="Arial" pitchFamily="34" charset="0"/>
              </a:rPr>
              <a:t> </a:t>
            </a:r>
            <a:r>
              <a:rPr lang="en-US" sz="2900" dirty="0" smtClean="0">
                <a:solidFill>
                  <a:srgbClr val="FFFFFF"/>
                </a:solidFill>
                <a:latin typeface="Arial" pitchFamily="34" charset="0"/>
                <a:cs typeface="Arial" pitchFamily="34" charset="0"/>
              </a:rPr>
              <a:t>it will make the rocks disintegrate quicker. </a:t>
            </a:r>
            <a:endParaRPr dirty="0">
              <a:latin typeface="Arial" pitchFamily="34" charset="0"/>
              <a:cs typeface="Arial" pitchFamily="34" charset="0"/>
            </a:endParaRPr>
          </a:p>
          <a:p>
            <a:pPr>
              <a:lnSpc>
                <a:spcPct val="100000"/>
              </a:lnSpc>
            </a:pPr>
            <a:endParaRPr dirty="0">
              <a:latin typeface="Arial" pitchFamily="34" charset="0"/>
              <a:cs typeface="Arial" pitchFamily="34" charset="0"/>
            </a:endParaRPr>
          </a:p>
        </p:txBody>
      </p:sp>
      <p:sp>
        <p:nvSpPr>
          <p:cNvPr id="140" name="CustomShape 3"/>
          <p:cNvSpPr/>
          <p:nvPr/>
        </p:nvSpPr>
        <p:spPr>
          <a:xfrm>
            <a:off x="5124240" y="1898640"/>
            <a:ext cx="4451040" cy="4987800"/>
          </a:xfrm>
          <a:prstGeom prst="rect">
            <a:avLst/>
          </a:prstGeom>
          <a:noFill/>
          <a:ln>
            <a:noFill/>
          </a:ln>
        </p:spPr>
      </p:sp>
      <p:pic>
        <p:nvPicPr>
          <p:cNvPr id="5" name="Picture 4" descr="278.jpg"/>
          <p:cNvPicPr>
            <a:picLocks noChangeAspect="1"/>
          </p:cNvPicPr>
          <p:nvPr/>
        </p:nvPicPr>
        <p:blipFill>
          <a:blip r:embed="rId2" cstate="print"/>
          <a:stretch>
            <a:fillRect/>
          </a:stretch>
        </p:blipFill>
        <p:spPr>
          <a:xfrm>
            <a:off x="4896296" y="1763613"/>
            <a:ext cx="4752528" cy="462099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676</Words>
  <Application>Microsoft Office PowerPoint</Application>
  <PresentationFormat>Custom</PresentationFormat>
  <Paragraphs>102</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Office Theme</vt:lpstr>
      <vt:lpstr>Slide 1</vt:lpstr>
      <vt:lpstr>Slide 2</vt:lpstr>
      <vt:lpstr>Slide 3</vt:lpstr>
      <vt:lpstr>Slide 4</vt:lpstr>
      <vt:lpstr>                                                   Wind</vt:lpstr>
      <vt:lpstr>Slide 6</vt:lpstr>
      <vt:lpstr>Slide 7</vt:lpstr>
      <vt:lpstr>Slide 8</vt:lpstr>
      <vt:lpstr>Slide 9</vt:lpstr>
      <vt:lpstr>Slide 10</vt:lpstr>
      <vt:lpstr>Slide 11</vt:lpstr>
      <vt:lpstr>Slide 12</vt:lpstr>
      <vt:lpstr>Slide 13</vt:lpstr>
      <vt:lpstr>Slide 14</vt:lpstr>
      <vt:lpstr>Slide 15</vt:lpstr>
      <vt:lpstr>Erosion </vt:lpstr>
      <vt:lpstr>Slide 17</vt:lpstr>
      <vt:lpstr>                      Example of Gravity</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760GM</dc:creator>
  <cp:lastModifiedBy>Dell</cp:lastModifiedBy>
  <cp:revision>31</cp:revision>
  <dcterms:modified xsi:type="dcterms:W3CDTF">2017-11-21T01:10:18Z</dcterms:modified>
</cp:coreProperties>
</file>